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30"/>
  </p:notesMasterIdLst>
  <p:sldIdLst>
    <p:sldId id="256" r:id="rId2"/>
    <p:sldId id="369" r:id="rId3"/>
    <p:sldId id="364" r:id="rId4"/>
    <p:sldId id="257" r:id="rId5"/>
    <p:sldId id="363" r:id="rId6"/>
    <p:sldId id="273" r:id="rId7"/>
    <p:sldId id="361" r:id="rId8"/>
    <p:sldId id="259" r:id="rId9"/>
    <p:sldId id="269" r:id="rId10"/>
    <p:sldId id="266" r:id="rId11"/>
    <p:sldId id="272" r:id="rId12"/>
    <p:sldId id="271" r:id="rId13"/>
    <p:sldId id="267" r:id="rId14"/>
    <p:sldId id="260" r:id="rId15"/>
    <p:sldId id="261" r:id="rId16"/>
    <p:sldId id="262" r:id="rId17"/>
    <p:sldId id="264" r:id="rId18"/>
    <p:sldId id="265" r:id="rId19"/>
    <p:sldId id="263" r:id="rId20"/>
    <p:sldId id="367" r:id="rId21"/>
    <p:sldId id="368" r:id="rId22"/>
    <p:sldId id="278" r:id="rId23"/>
    <p:sldId id="365" r:id="rId24"/>
    <p:sldId id="268" r:id="rId25"/>
    <p:sldId id="370" r:id="rId26"/>
    <p:sldId id="371" r:id="rId27"/>
    <p:sldId id="270" r:id="rId28"/>
    <p:sldId id="36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/>
    <p:restoredTop sz="58757"/>
  </p:normalViewPr>
  <p:slideViewPr>
    <p:cSldViewPr snapToGrid="0" snapToObjects="1">
      <p:cViewPr varScale="1">
        <p:scale>
          <a:sx n="69" d="100"/>
          <a:sy n="69" d="100"/>
        </p:scale>
        <p:origin x="2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95849-D9D9-42E8-B2BA-6313A1C63049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6BA8BC-8C69-4C57-B560-196A00A8E408}">
      <dgm:prSet/>
      <dgm:spPr/>
      <dgm:t>
        <a:bodyPr/>
        <a:lstStyle/>
        <a:p>
          <a:pPr>
            <a:defRPr cap="all"/>
          </a:pPr>
          <a:r>
            <a:rPr lang="en-US"/>
            <a:t>Description of research &amp; field site</a:t>
          </a:r>
        </a:p>
      </dgm:t>
    </dgm:pt>
    <dgm:pt modelId="{8AF9FB73-5932-4C8E-B6B7-226B9D98F608}" type="parTrans" cxnId="{08BDEBDB-DE85-44C6-8C1B-4BDF2945B9FE}">
      <dgm:prSet/>
      <dgm:spPr/>
      <dgm:t>
        <a:bodyPr/>
        <a:lstStyle/>
        <a:p>
          <a:endParaRPr lang="en-US"/>
        </a:p>
      </dgm:t>
    </dgm:pt>
    <dgm:pt modelId="{98B0FB0A-5078-4EAF-A5C2-CDBBED8A164E}" type="sibTrans" cxnId="{08BDEBDB-DE85-44C6-8C1B-4BDF2945B9FE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DC32403-15C5-4CEA-84C9-9AE7EB86E9AA}">
      <dgm:prSet/>
      <dgm:spPr/>
      <dgm:t>
        <a:bodyPr/>
        <a:lstStyle/>
        <a:p>
          <a:pPr>
            <a:defRPr cap="all"/>
          </a:pPr>
          <a:r>
            <a:rPr lang="en-US" dirty="0"/>
            <a:t>Professional citizenship of CHWs</a:t>
          </a:r>
        </a:p>
      </dgm:t>
    </dgm:pt>
    <dgm:pt modelId="{2E7035E4-99F1-4B25-AC7A-1EEE4FC8E843}" type="parTrans" cxnId="{2FE2131A-D81C-4B22-BD66-FFDFFC7652BF}">
      <dgm:prSet/>
      <dgm:spPr/>
      <dgm:t>
        <a:bodyPr/>
        <a:lstStyle/>
        <a:p>
          <a:endParaRPr lang="en-US"/>
        </a:p>
      </dgm:t>
    </dgm:pt>
    <dgm:pt modelId="{9AC390B1-971A-48A7-BFE9-0BC892F9B392}" type="sibTrans" cxnId="{2FE2131A-D81C-4B22-BD66-FFDFFC7652B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7B11721D-59CE-4188-82E9-D1FC59768B12}">
      <dgm:prSet/>
      <dgm:spPr/>
      <dgm:t>
        <a:bodyPr/>
        <a:lstStyle/>
        <a:p>
          <a:pPr>
            <a:defRPr cap="all"/>
          </a:pPr>
          <a:r>
            <a:rPr lang="en-US"/>
            <a:t>Advocacy as caregiving</a:t>
          </a:r>
        </a:p>
      </dgm:t>
    </dgm:pt>
    <dgm:pt modelId="{434DD775-D55D-469B-A32A-0159C576B0B6}" type="parTrans" cxnId="{404A08E7-F8B9-4C8F-ACE2-7FE0CB18B019}">
      <dgm:prSet/>
      <dgm:spPr/>
      <dgm:t>
        <a:bodyPr/>
        <a:lstStyle/>
        <a:p>
          <a:endParaRPr lang="en-US"/>
        </a:p>
      </dgm:t>
    </dgm:pt>
    <dgm:pt modelId="{1DB79894-75F7-4EAC-BC3A-9D30089C6AF1}" type="sibTrans" cxnId="{404A08E7-F8B9-4C8F-ACE2-7FE0CB18B019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88B7932-0112-479D-84E0-D3200096B229}">
      <dgm:prSet/>
      <dgm:spPr/>
      <dgm:t>
        <a:bodyPr/>
        <a:lstStyle/>
        <a:p>
          <a:pPr>
            <a:defRPr cap="all"/>
          </a:pPr>
          <a:r>
            <a:rPr lang="en-US" dirty="0"/>
            <a:t>Research with &amp; For CHWs</a:t>
          </a:r>
        </a:p>
      </dgm:t>
    </dgm:pt>
    <dgm:pt modelId="{4F0C47C6-F8EE-4710-BA1E-3FDD0E5608E2}" type="parTrans" cxnId="{F9EB90D1-3BC9-4EF4-832E-BCEE279AFBDD}">
      <dgm:prSet/>
      <dgm:spPr/>
      <dgm:t>
        <a:bodyPr/>
        <a:lstStyle/>
        <a:p>
          <a:endParaRPr lang="en-US"/>
        </a:p>
      </dgm:t>
    </dgm:pt>
    <dgm:pt modelId="{FA171207-F5C3-41F9-85DE-1ED74761A485}" type="sibTrans" cxnId="{F9EB90D1-3BC9-4EF4-832E-BCEE279AFBDD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B6A2A815-B9DB-7F42-8E07-692919D74F1B}" type="pres">
      <dgm:prSet presAssocID="{35C95849-D9D9-42E8-B2BA-6313A1C63049}" presName="Name0" presStyleCnt="0">
        <dgm:presLayoutVars>
          <dgm:animLvl val="lvl"/>
          <dgm:resizeHandles val="exact"/>
        </dgm:presLayoutVars>
      </dgm:prSet>
      <dgm:spPr/>
    </dgm:pt>
    <dgm:pt modelId="{6AC13AF6-C772-9A41-A96B-34C7C4E0C5F9}" type="pres">
      <dgm:prSet presAssocID="{2C6BA8BC-8C69-4C57-B560-196A00A8E408}" presName="compositeNode" presStyleCnt="0">
        <dgm:presLayoutVars>
          <dgm:bulletEnabled val="1"/>
        </dgm:presLayoutVars>
      </dgm:prSet>
      <dgm:spPr/>
    </dgm:pt>
    <dgm:pt modelId="{52A41876-2473-3244-A870-AACFC3AB20DB}" type="pres">
      <dgm:prSet presAssocID="{2C6BA8BC-8C69-4C57-B560-196A00A8E408}" presName="bgRect" presStyleLbl="alignNode1" presStyleIdx="0" presStyleCnt="4"/>
      <dgm:spPr/>
    </dgm:pt>
    <dgm:pt modelId="{F098424F-822F-A141-ADFE-C6077C80A7C3}" type="pres">
      <dgm:prSet presAssocID="{98B0FB0A-5078-4EAF-A5C2-CDBBED8A164E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B5EA0543-2396-9E4A-8AFC-F39CA63C57FD}" type="pres">
      <dgm:prSet presAssocID="{2C6BA8BC-8C69-4C57-B560-196A00A8E408}" presName="nodeRect" presStyleLbl="alignNode1" presStyleIdx="0" presStyleCnt="4">
        <dgm:presLayoutVars>
          <dgm:bulletEnabled val="1"/>
        </dgm:presLayoutVars>
      </dgm:prSet>
      <dgm:spPr/>
    </dgm:pt>
    <dgm:pt modelId="{3201D724-18EF-5B46-8942-FC8F9BA887A3}" type="pres">
      <dgm:prSet presAssocID="{98B0FB0A-5078-4EAF-A5C2-CDBBED8A164E}" presName="sibTrans" presStyleCnt="0"/>
      <dgm:spPr/>
    </dgm:pt>
    <dgm:pt modelId="{58B43E00-9084-414B-A5CF-95091DF9811F}" type="pres">
      <dgm:prSet presAssocID="{BDC32403-15C5-4CEA-84C9-9AE7EB86E9AA}" presName="compositeNode" presStyleCnt="0">
        <dgm:presLayoutVars>
          <dgm:bulletEnabled val="1"/>
        </dgm:presLayoutVars>
      </dgm:prSet>
      <dgm:spPr/>
    </dgm:pt>
    <dgm:pt modelId="{E454B224-FAA8-A140-AF32-5D6C4F951F23}" type="pres">
      <dgm:prSet presAssocID="{BDC32403-15C5-4CEA-84C9-9AE7EB86E9AA}" presName="bgRect" presStyleLbl="alignNode1" presStyleIdx="1" presStyleCnt="4"/>
      <dgm:spPr/>
    </dgm:pt>
    <dgm:pt modelId="{5AEFE26C-FD89-5142-8AE5-55BC2618ACDB}" type="pres">
      <dgm:prSet presAssocID="{9AC390B1-971A-48A7-BFE9-0BC892F9B392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8D9B837C-26AC-7E45-91F3-DF9E1808ABE6}" type="pres">
      <dgm:prSet presAssocID="{BDC32403-15C5-4CEA-84C9-9AE7EB86E9AA}" presName="nodeRect" presStyleLbl="alignNode1" presStyleIdx="1" presStyleCnt="4">
        <dgm:presLayoutVars>
          <dgm:bulletEnabled val="1"/>
        </dgm:presLayoutVars>
      </dgm:prSet>
      <dgm:spPr/>
    </dgm:pt>
    <dgm:pt modelId="{27866F5A-4A14-ED4B-8C56-B104DCE36A94}" type="pres">
      <dgm:prSet presAssocID="{9AC390B1-971A-48A7-BFE9-0BC892F9B392}" presName="sibTrans" presStyleCnt="0"/>
      <dgm:spPr/>
    </dgm:pt>
    <dgm:pt modelId="{9C73A8B0-F79D-F14B-BAAC-672AA5D65ED3}" type="pres">
      <dgm:prSet presAssocID="{7B11721D-59CE-4188-82E9-D1FC59768B12}" presName="compositeNode" presStyleCnt="0">
        <dgm:presLayoutVars>
          <dgm:bulletEnabled val="1"/>
        </dgm:presLayoutVars>
      </dgm:prSet>
      <dgm:spPr/>
    </dgm:pt>
    <dgm:pt modelId="{8F2469FD-842F-FD4A-A1EF-95D51872830D}" type="pres">
      <dgm:prSet presAssocID="{7B11721D-59CE-4188-82E9-D1FC59768B12}" presName="bgRect" presStyleLbl="alignNode1" presStyleIdx="2" presStyleCnt="4"/>
      <dgm:spPr/>
    </dgm:pt>
    <dgm:pt modelId="{AC610A30-BB75-E44F-B7C0-B3075A9AF435}" type="pres">
      <dgm:prSet presAssocID="{1DB79894-75F7-4EAC-BC3A-9D30089C6AF1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CEEB20F9-6313-8A48-A283-F728DDAE7D93}" type="pres">
      <dgm:prSet presAssocID="{7B11721D-59CE-4188-82E9-D1FC59768B12}" presName="nodeRect" presStyleLbl="alignNode1" presStyleIdx="2" presStyleCnt="4">
        <dgm:presLayoutVars>
          <dgm:bulletEnabled val="1"/>
        </dgm:presLayoutVars>
      </dgm:prSet>
      <dgm:spPr/>
    </dgm:pt>
    <dgm:pt modelId="{50308B75-FBAF-3540-87E9-631199E48054}" type="pres">
      <dgm:prSet presAssocID="{1DB79894-75F7-4EAC-BC3A-9D30089C6AF1}" presName="sibTrans" presStyleCnt="0"/>
      <dgm:spPr/>
    </dgm:pt>
    <dgm:pt modelId="{FF3B95EC-24B0-8A4C-96BC-5D708D702AB9}" type="pres">
      <dgm:prSet presAssocID="{488B7932-0112-479D-84E0-D3200096B229}" presName="compositeNode" presStyleCnt="0">
        <dgm:presLayoutVars>
          <dgm:bulletEnabled val="1"/>
        </dgm:presLayoutVars>
      </dgm:prSet>
      <dgm:spPr/>
    </dgm:pt>
    <dgm:pt modelId="{95C6E3EE-1BDA-E642-8453-90BFAAA7671A}" type="pres">
      <dgm:prSet presAssocID="{488B7932-0112-479D-84E0-D3200096B229}" presName="bgRect" presStyleLbl="alignNode1" presStyleIdx="3" presStyleCnt="4"/>
      <dgm:spPr/>
    </dgm:pt>
    <dgm:pt modelId="{D7908083-CD00-0E4E-A243-763240D0844D}" type="pres">
      <dgm:prSet presAssocID="{FA171207-F5C3-41F9-85DE-1ED74761A485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E60F1B9A-D04B-F441-8B21-1107F54EF9CB}" type="pres">
      <dgm:prSet presAssocID="{488B7932-0112-479D-84E0-D3200096B229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9589AE10-A33F-BF49-93C0-72D8985041DC}" type="presOf" srcId="{35C95849-D9D9-42E8-B2BA-6313A1C63049}" destId="{B6A2A815-B9DB-7F42-8E07-692919D74F1B}" srcOrd="0" destOrd="0" presId="urn:microsoft.com/office/officeart/2016/7/layout/LinearBlockProcessNumbered"/>
    <dgm:cxn modelId="{2FE2131A-D81C-4B22-BD66-FFDFFC7652BF}" srcId="{35C95849-D9D9-42E8-B2BA-6313A1C63049}" destId="{BDC32403-15C5-4CEA-84C9-9AE7EB86E9AA}" srcOrd="1" destOrd="0" parTransId="{2E7035E4-99F1-4B25-AC7A-1EEE4FC8E843}" sibTransId="{9AC390B1-971A-48A7-BFE9-0BC892F9B392}"/>
    <dgm:cxn modelId="{CF93AA1A-C3E4-1B4C-9514-ABB46D5C1F8C}" type="presOf" srcId="{9AC390B1-971A-48A7-BFE9-0BC892F9B392}" destId="{5AEFE26C-FD89-5142-8AE5-55BC2618ACDB}" srcOrd="0" destOrd="0" presId="urn:microsoft.com/office/officeart/2016/7/layout/LinearBlockProcessNumbered"/>
    <dgm:cxn modelId="{CDDC342A-EE90-D343-B724-0E89B7EFA41E}" type="presOf" srcId="{BDC32403-15C5-4CEA-84C9-9AE7EB86E9AA}" destId="{E454B224-FAA8-A140-AF32-5D6C4F951F23}" srcOrd="0" destOrd="0" presId="urn:microsoft.com/office/officeart/2016/7/layout/LinearBlockProcessNumbered"/>
    <dgm:cxn modelId="{16317F2B-07CD-E24A-9E88-43CBF0230504}" type="presOf" srcId="{98B0FB0A-5078-4EAF-A5C2-CDBBED8A164E}" destId="{F098424F-822F-A141-ADFE-C6077C80A7C3}" srcOrd="0" destOrd="0" presId="urn:microsoft.com/office/officeart/2016/7/layout/LinearBlockProcessNumbered"/>
    <dgm:cxn modelId="{0FEB0631-8854-7E44-8D21-743137396B1B}" type="presOf" srcId="{488B7932-0112-479D-84E0-D3200096B229}" destId="{E60F1B9A-D04B-F441-8B21-1107F54EF9CB}" srcOrd="1" destOrd="0" presId="urn:microsoft.com/office/officeart/2016/7/layout/LinearBlockProcessNumbered"/>
    <dgm:cxn modelId="{660F575C-CCE8-3341-8FCA-97963846A603}" type="presOf" srcId="{BDC32403-15C5-4CEA-84C9-9AE7EB86E9AA}" destId="{8D9B837C-26AC-7E45-91F3-DF9E1808ABE6}" srcOrd="1" destOrd="0" presId="urn:microsoft.com/office/officeart/2016/7/layout/LinearBlockProcessNumbered"/>
    <dgm:cxn modelId="{AEC62361-D4CF-D640-8BF5-928D48B9B40B}" type="presOf" srcId="{FA171207-F5C3-41F9-85DE-1ED74761A485}" destId="{D7908083-CD00-0E4E-A243-763240D0844D}" srcOrd="0" destOrd="0" presId="urn:microsoft.com/office/officeart/2016/7/layout/LinearBlockProcessNumbered"/>
    <dgm:cxn modelId="{AE3B1770-354C-7244-883E-3A4B3D5E1D0C}" type="presOf" srcId="{488B7932-0112-479D-84E0-D3200096B229}" destId="{95C6E3EE-1BDA-E642-8453-90BFAAA7671A}" srcOrd="0" destOrd="0" presId="urn:microsoft.com/office/officeart/2016/7/layout/LinearBlockProcessNumbered"/>
    <dgm:cxn modelId="{D1B3D67F-9431-C04D-9B67-36D802BEFC89}" type="presOf" srcId="{2C6BA8BC-8C69-4C57-B560-196A00A8E408}" destId="{52A41876-2473-3244-A870-AACFC3AB20DB}" srcOrd="0" destOrd="0" presId="urn:microsoft.com/office/officeart/2016/7/layout/LinearBlockProcessNumbered"/>
    <dgm:cxn modelId="{ABD96D8A-46B0-7944-8FBA-5345B393D90C}" type="presOf" srcId="{7B11721D-59CE-4188-82E9-D1FC59768B12}" destId="{CEEB20F9-6313-8A48-A283-F728DDAE7D93}" srcOrd="1" destOrd="0" presId="urn:microsoft.com/office/officeart/2016/7/layout/LinearBlockProcessNumbered"/>
    <dgm:cxn modelId="{27E53796-5566-1A4E-9719-6FCFBBCE5191}" type="presOf" srcId="{7B11721D-59CE-4188-82E9-D1FC59768B12}" destId="{8F2469FD-842F-FD4A-A1EF-95D51872830D}" srcOrd="0" destOrd="0" presId="urn:microsoft.com/office/officeart/2016/7/layout/LinearBlockProcessNumbered"/>
    <dgm:cxn modelId="{8CDBD9A4-51CC-1444-8527-E5A514F6DADD}" type="presOf" srcId="{1DB79894-75F7-4EAC-BC3A-9D30089C6AF1}" destId="{AC610A30-BB75-E44F-B7C0-B3075A9AF435}" srcOrd="0" destOrd="0" presId="urn:microsoft.com/office/officeart/2016/7/layout/LinearBlockProcessNumbered"/>
    <dgm:cxn modelId="{F9EB90D1-3BC9-4EF4-832E-BCEE279AFBDD}" srcId="{35C95849-D9D9-42E8-B2BA-6313A1C63049}" destId="{488B7932-0112-479D-84E0-D3200096B229}" srcOrd="3" destOrd="0" parTransId="{4F0C47C6-F8EE-4710-BA1E-3FDD0E5608E2}" sibTransId="{FA171207-F5C3-41F9-85DE-1ED74761A485}"/>
    <dgm:cxn modelId="{08BDEBDB-DE85-44C6-8C1B-4BDF2945B9FE}" srcId="{35C95849-D9D9-42E8-B2BA-6313A1C63049}" destId="{2C6BA8BC-8C69-4C57-B560-196A00A8E408}" srcOrd="0" destOrd="0" parTransId="{8AF9FB73-5932-4C8E-B6B7-226B9D98F608}" sibTransId="{98B0FB0A-5078-4EAF-A5C2-CDBBED8A164E}"/>
    <dgm:cxn modelId="{404A08E7-F8B9-4C8F-ACE2-7FE0CB18B019}" srcId="{35C95849-D9D9-42E8-B2BA-6313A1C63049}" destId="{7B11721D-59CE-4188-82E9-D1FC59768B12}" srcOrd="2" destOrd="0" parTransId="{434DD775-D55D-469B-A32A-0159C576B0B6}" sibTransId="{1DB79894-75F7-4EAC-BC3A-9D30089C6AF1}"/>
    <dgm:cxn modelId="{43C41AF6-D012-3B41-A94C-BCEA8D5FA552}" type="presOf" srcId="{2C6BA8BC-8C69-4C57-B560-196A00A8E408}" destId="{B5EA0543-2396-9E4A-8AFC-F39CA63C57FD}" srcOrd="1" destOrd="0" presId="urn:microsoft.com/office/officeart/2016/7/layout/LinearBlockProcessNumbered"/>
    <dgm:cxn modelId="{F5751AA4-A732-1E44-AA85-BB679925E535}" type="presParOf" srcId="{B6A2A815-B9DB-7F42-8E07-692919D74F1B}" destId="{6AC13AF6-C772-9A41-A96B-34C7C4E0C5F9}" srcOrd="0" destOrd="0" presId="urn:microsoft.com/office/officeart/2016/7/layout/LinearBlockProcessNumbered"/>
    <dgm:cxn modelId="{8259146A-E8CE-AF48-8A27-7D8EA68A4B5C}" type="presParOf" srcId="{6AC13AF6-C772-9A41-A96B-34C7C4E0C5F9}" destId="{52A41876-2473-3244-A870-AACFC3AB20DB}" srcOrd="0" destOrd="0" presId="urn:microsoft.com/office/officeart/2016/7/layout/LinearBlockProcessNumbered"/>
    <dgm:cxn modelId="{FE285921-6781-C941-95F5-2517DA6DA6A0}" type="presParOf" srcId="{6AC13AF6-C772-9A41-A96B-34C7C4E0C5F9}" destId="{F098424F-822F-A141-ADFE-C6077C80A7C3}" srcOrd="1" destOrd="0" presId="urn:microsoft.com/office/officeart/2016/7/layout/LinearBlockProcessNumbered"/>
    <dgm:cxn modelId="{2B3E6681-BF62-9043-9520-BD4F39A4E106}" type="presParOf" srcId="{6AC13AF6-C772-9A41-A96B-34C7C4E0C5F9}" destId="{B5EA0543-2396-9E4A-8AFC-F39CA63C57FD}" srcOrd="2" destOrd="0" presId="urn:microsoft.com/office/officeart/2016/7/layout/LinearBlockProcessNumbered"/>
    <dgm:cxn modelId="{A499B863-8CE3-654C-A6EF-F08E2277E09D}" type="presParOf" srcId="{B6A2A815-B9DB-7F42-8E07-692919D74F1B}" destId="{3201D724-18EF-5B46-8942-FC8F9BA887A3}" srcOrd="1" destOrd="0" presId="urn:microsoft.com/office/officeart/2016/7/layout/LinearBlockProcessNumbered"/>
    <dgm:cxn modelId="{1D064CF4-0D97-704B-9A6C-9C938374A45D}" type="presParOf" srcId="{B6A2A815-B9DB-7F42-8E07-692919D74F1B}" destId="{58B43E00-9084-414B-A5CF-95091DF9811F}" srcOrd="2" destOrd="0" presId="urn:microsoft.com/office/officeart/2016/7/layout/LinearBlockProcessNumbered"/>
    <dgm:cxn modelId="{8FCF9072-270B-6543-BED5-BEC1DF8C9DD4}" type="presParOf" srcId="{58B43E00-9084-414B-A5CF-95091DF9811F}" destId="{E454B224-FAA8-A140-AF32-5D6C4F951F23}" srcOrd="0" destOrd="0" presId="urn:microsoft.com/office/officeart/2016/7/layout/LinearBlockProcessNumbered"/>
    <dgm:cxn modelId="{E4AA7224-ED5A-C84F-9652-A5A1622B7ED6}" type="presParOf" srcId="{58B43E00-9084-414B-A5CF-95091DF9811F}" destId="{5AEFE26C-FD89-5142-8AE5-55BC2618ACDB}" srcOrd="1" destOrd="0" presId="urn:microsoft.com/office/officeart/2016/7/layout/LinearBlockProcessNumbered"/>
    <dgm:cxn modelId="{7926C1DF-853E-F144-99FF-D7835468C849}" type="presParOf" srcId="{58B43E00-9084-414B-A5CF-95091DF9811F}" destId="{8D9B837C-26AC-7E45-91F3-DF9E1808ABE6}" srcOrd="2" destOrd="0" presId="urn:microsoft.com/office/officeart/2016/7/layout/LinearBlockProcessNumbered"/>
    <dgm:cxn modelId="{AC4496EC-CC84-CE44-8868-EA9AFDEAE89D}" type="presParOf" srcId="{B6A2A815-B9DB-7F42-8E07-692919D74F1B}" destId="{27866F5A-4A14-ED4B-8C56-B104DCE36A94}" srcOrd="3" destOrd="0" presId="urn:microsoft.com/office/officeart/2016/7/layout/LinearBlockProcessNumbered"/>
    <dgm:cxn modelId="{9CC22102-FF94-1B4F-9A37-C242E2DF7ECF}" type="presParOf" srcId="{B6A2A815-B9DB-7F42-8E07-692919D74F1B}" destId="{9C73A8B0-F79D-F14B-BAAC-672AA5D65ED3}" srcOrd="4" destOrd="0" presId="urn:microsoft.com/office/officeart/2016/7/layout/LinearBlockProcessNumbered"/>
    <dgm:cxn modelId="{DD198621-6B57-374C-9016-1B5872E43668}" type="presParOf" srcId="{9C73A8B0-F79D-F14B-BAAC-672AA5D65ED3}" destId="{8F2469FD-842F-FD4A-A1EF-95D51872830D}" srcOrd="0" destOrd="0" presId="urn:microsoft.com/office/officeart/2016/7/layout/LinearBlockProcessNumbered"/>
    <dgm:cxn modelId="{5371FE81-C874-F54D-A29C-9DE4CF4BAF5E}" type="presParOf" srcId="{9C73A8B0-F79D-F14B-BAAC-672AA5D65ED3}" destId="{AC610A30-BB75-E44F-B7C0-B3075A9AF435}" srcOrd="1" destOrd="0" presId="urn:microsoft.com/office/officeart/2016/7/layout/LinearBlockProcessNumbered"/>
    <dgm:cxn modelId="{83CDE9E9-CAB3-6740-A7EE-45719C948BF3}" type="presParOf" srcId="{9C73A8B0-F79D-F14B-BAAC-672AA5D65ED3}" destId="{CEEB20F9-6313-8A48-A283-F728DDAE7D93}" srcOrd="2" destOrd="0" presId="urn:microsoft.com/office/officeart/2016/7/layout/LinearBlockProcessNumbered"/>
    <dgm:cxn modelId="{5815D069-83A0-9A4F-9580-3273A187FEBC}" type="presParOf" srcId="{B6A2A815-B9DB-7F42-8E07-692919D74F1B}" destId="{50308B75-FBAF-3540-87E9-631199E48054}" srcOrd="5" destOrd="0" presId="urn:microsoft.com/office/officeart/2016/7/layout/LinearBlockProcessNumbered"/>
    <dgm:cxn modelId="{9273AF97-4402-744A-A07C-DD17D0BA4B44}" type="presParOf" srcId="{B6A2A815-B9DB-7F42-8E07-692919D74F1B}" destId="{FF3B95EC-24B0-8A4C-96BC-5D708D702AB9}" srcOrd="6" destOrd="0" presId="urn:microsoft.com/office/officeart/2016/7/layout/LinearBlockProcessNumbered"/>
    <dgm:cxn modelId="{DCB2C938-661A-5349-B373-6860DEC3FE29}" type="presParOf" srcId="{FF3B95EC-24B0-8A4C-96BC-5D708D702AB9}" destId="{95C6E3EE-1BDA-E642-8453-90BFAAA7671A}" srcOrd="0" destOrd="0" presId="urn:microsoft.com/office/officeart/2016/7/layout/LinearBlockProcessNumbered"/>
    <dgm:cxn modelId="{2472963F-0641-1846-9008-02A041FF1372}" type="presParOf" srcId="{FF3B95EC-24B0-8A4C-96BC-5D708D702AB9}" destId="{D7908083-CD00-0E4E-A243-763240D0844D}" srcOrd="1" destOrd="0" presId="urn:microsoft.com/office/officeart/2016/7/layout/LinearBlockProcessNumbered"/>
    <dgm:cxn modelId="{0CA3CEE6-FAD2-3840-8F07-FDA340CEECFF}" type="presParOf" srcId="{FF3B95EC-24B0-8A4C-96BC-5D708D702AB9}" destId="{E60F1B9A-D04B-F441-8B21-1107F54EF9C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39DA33-64EE-45A4-B9A7-A62E9154A4F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B039D41-F2B6-4E88-94DC-AB5879345A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Assess context, potential, and ramifications of professionalization of other paraprofessionals</a:t>
          </a:r>
        </a:p>
      </dgm:t>
    </dgm:pt>
    <dgm:pt modelId="{BEB76129-02EA-4834-9723-91333E57E4EC}" type="parTrans" cxnId="{A049CBCD-2F0B-40BF-8EFD-B871C225B415}">
      <dgm:prSet/>
      <dgm:spPr/>
      <dgm:t>
        <a:bodyPr/>
        <a:lstStyle/>
        <a:p>
          <a:endParaRPr lang="en-US"/>
        </a:p>
      </dgm:t>
    </dgm:pt>
    <dgm:pt modelId="{FA92E077-2073-4D2C-A107-CF44D0E453DC}" type="sibTrans" cxnId="{A049CBCD-2F0B-40BF-8EFD-B871C225B415}">
      <dgm:prSet/>
      <dgm:spPr/>
      <dgm:t>
        <a:bodyPr/>
        <a:lstStyle/>
        <a:p>
          <a:endParaRPr lang="en-US"/>
        </a:p>
      </dgm:t>
    </dgm:pt>
    <dgm:pt modelId="{C99CE99D-A731-4278-94EB-0607011B23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Collaborative research</a:t>
          </a:r>
        </a:p>
      </dgm:t>
    </dgm:pt>
    <dgm:pt modelId="{5D1D4AEE-2737-4294-A57A-F5D7F1EDB2AB}" type="parTrans" cxnId="{F0F3BBC7-D0A5-4705-8DEA-08C6CB85C275}">
      <dgm:prSet/>
      <dgm:spPr/>
      <dgm:t>
        <a:bodyPr/>
        <a:lstStyle/>
        <a:p>
          <a:endParaRPr lang="en-US"/>
        </a:p>
      </dgm:t>
    </dgm:pt>
    <dgm:pt modelId="{B1B57E54-F6F4-4E1E-9E24-BC9B872CFA6D}" type="sibTrans" cxnId="{F0F3BBC7-D0A5-4705-8DEA-08C6CB85C275}">
      <dgm:prSet/>
      <dgm:spPr/>
      <dgm:t>
        <a:bodyPr/>
        <a:lstStyle/>
        <a:p>
          <a:endParaRPr lang="en-US"/>
        </a:p>
      </dgm:t>
    </dgm:pt>
    <dgm:pt modelId="{27503580-ACFB-41DB-809F-9590DD4F08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Photovoice, other visual data collection methods</a:t>
          </a:r>
        </a:p>
      </dgm:t>
    </dgm:pt>
    <dgm:pt modelId="{A9C362A6-1667-40C2-8F5E-554463796C8E}" type="parTrans" cxnId="{EF76C92E-8500-4C62-93A8-C4683BFD7EDB}">
      <dgm:prSet/>
      <dgm:spPr/>
      <dgm:t>
        <a:bodyPr/>
        <a:lstStyle/>
        <a:p>
          <a:endParaRPr lang="en-US"/>
        </a:p>
      </dgm:t>
    </dgm:pt>
    <dgm:pt modelId="{481BA06B-5454-4AFD-A24D-025ABA9F06AD}" type="sibTrans" cxnId="{EF76C92E-8500-4C62-93A8-C4683BFD7EDB}">
      <dgm:prSet/>
      <dgm:spPr/>
      <dgm:t>
        <a:bodyPr/>
        <a:lstStyle/>
        <a:p>
          <a:endParaRPr lang="en-US"/>
        </a:p>
      </dgm:t>
    </dgm:pt>
    <dgm:pt modelId="{0ACC4D2E-E465-4DC1-8189-7206100066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Rapid ethnographic research</a:t>
          </a:r>
        </a:p>
      </dgm:t>
    </dgm:pt>
    <dgm:pt modelId="{51FAC653-5D3C-4B62-8642-7BD3288042B2}" type="parTrans" cxnId="{51BDC15D-BC3E-4118-8C67-E834AA804DD4}">
      <dgm:prSet/>
      <dgm:spPr/>
      <dgm:t>
        <a:bodyPr/>
        <a:lstStyle/>
        <a:p>
          <a:endParaRPr lang="en-US"/>
        </a:p>
      </dgm:t>
    </dgm:pt>
    <dgm:pt modelId="{2B698FC6-C1E6-4D3F-86D5-B729679277DA}" type="sibTrans" cxnId="{51BDC15D-BC3E-4118-8C67-E834AA804DD4}">
      <dgm:prSet/>
      <dgm:spPr/>
      <dgm:t>
        <a:bodyPr/>
        <a:lstStyle/>
        <a:p>
          <a:endParaRPr lang="en-US"/>
        </a:p>
      </dgm:t>
    </dgm:pt>
    <dgm:pt modelId="{4388F881-D26A-495C-9A19-54F8D7E7F3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 help inform policy, get data back faster</a:t>
          </a:r>
        </a:p>
      </dgm:t>
    </dgm:pt>
    <dgm:pt modelId="{00E90E14-00D9-40C4-B1F9-D8FB81514D5F}" type="parTrans" cxnId="{D1DB76DD-27DC-4501-A345-246780725B92}">
      <dgm:prSet/>
      <dgm:spPr/>
      <dgm:t>
        <a:bodyPr/>
        <a:lstStyle/>
        <a:p>
          <a:endParaRPr lang="en-US"/>
        </a:p>
      </dgm:t>
    </dgm:pt>
    <dgm:pt modelId="{34DA6FA9-0262-4D02-A783-8D0C999D795B}" type="sibTrans" cxnId="{D1DB76DD-27DC-4501-A345-246780725B92}">
      <dgm:prSet/>
      <dgm:spPr/>
      <dgm:t>
        <a:bodyPr/>
        <a:lstStyle/>
        <a:p>
          <a:endParaRPr lang="en-US"/>
        </a:p>
      </dgm:t>
    </dgm:pt>
    <dgm:pt modelId="{62A7174E-B1B1-4B1A-9A2D-9856D883AA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Co-publish with participants – policy briefs</a:t>
          </a:r>
        </a:p>
      </dgm:t>
    </dgm:pt>
    <dgm:pt modelId="{1407BC90-DDB0-4717-A799-9CE9497034EF}" type="parTrans" cxnId="{3F42328C-C4D8-47B6-B838-6FF12C0EC45C}">
      <dgm:prSet/>
      <dgm:spPr/>
      <dgm:t>
        <a:bodyPr/>
        <a:lstStyle/>
        <a:p>
          <a:endParaRPr lang="en-US"/>
        </a:p>
      </dgm:t>
    </dgm:pt>
    <dgm:pt modelId="{B32F6AFB-9C4D-4D63-94E7-716D95BA54A4}" type="sibTrans" cxnId="{3F42328C-C4D8-47B6-B838-6FF12C0EC45C}">
      <dgm:prSet/>
      <dgm:spPr/>
      <dgm:t>
        <a:bodyPr/>
        <a:lstStyle/>
        <a:p>
          <a:endParaRPr lang="en-US"/>
        </a:p>
      </dgm:t>
    </dgm:pt>
    <dgm:pt modelId="{E17ECBBE-5AD0-4E5F-8776-195F150F64CF}" type="pres">
      <dgm:prSet presAssocID="{1439DA33-64EE-45A4-B9A7-A62E9154A4F4}" presName="root" presStyleCnt="0">
        <dgm:presLayoutVars>
          <dgm:dir/>
          <dgm:resizeHandles val="exact"/>
        </dgm:presLayoutVars>
      </dgm:prSet>
      <dgm:spPr/>
    </dgm:pt>
    <dgm:pt modelId="{A7610699-1C54-47A3-A2B2-4B749B6DABFE}" type="pres">
      <dgm:prSet presAssocID="{5B039D41-F2B6-4E88-94DC-AB5879345A43}" presName="compNode" presStyleCnt="0"/>
      <dgm:spPr/>
    </dgm:pt>
    <dgm:pt modelId="{4E405A60-60BF-4B7F-8F12-8FDDEED0B23D}" type="pres">
      <dgm:prSet presAssocID="{5B039D41-F2B6-4E88-94DC-AB5879345A43}" presName="bgRect" presStyleLbl="bgShp" presStyleIdx="0" presStyleCnt="3"/>
      <dgm:spPr/>
    </dgm:pt>
    <dgm:pt modelId="{57E6B69C-844D-4A69-BD78-9F2D7808D90C}" type="pres">
      <dgm:prSet presAssocID="{5B039D41-F2B6-4E88-94DC-AB5879345A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E36E3F4D-8798-4BB1-B7AA-64AA9A9331BA}" type="pres">
      <dgm:prSet presAssocID="{5B039D41-F2B6-4E88-94DC-AB5879345A43}" presName="spaceRect" presStyleCnt="0"/>
      <dgm:spPr/>
    </dgm:pt>
    <dgm:pt modelId="{8A68A43F-EEB8-4B2A-926D-95D75AA6C529}" type="pres">
      <dgm:prSet presAssocID="{5B039D41-F2B6-4E88-94DC-AB5879345A43}" presName="parTx" presStyleLbl="revTx" presStyleIdx="0" presStyleCnt="5">
        <dgm:presLayoutVars>
          <dgm:chMax val="0"/>
          <dgm:chPref val="0"/>
        </dgm:presLayoutVars>
      </dgm:prSet>
      <dgm:spPr/>
    </dgm:pt>
    <dgm:pt modelId="{8F6BA4EB-39D1-4E2B-8AB1-C946B823A805}" type="pres">
      <dgm:prSet presAssocID="{FA92E077-2073-4D2C-A107-CF44D0E453DC}" presName="sibTrans" presStyleCnt="0"/>
      <dgm:spPr/>
    </dgm:pt>
    <dgm:pt modelId="{15F31198-E538-4263-8B02-9C4E3FC2B7E4}" type="pres">
      <dgm:prSet presAssocID="{C99CE99D-A731-4278-94EB-0607011B23B0}" presName="compNode" presStyleCnt="0"/>
      <dgm:spPr/>
    </dgm:pt>
    <dgm:pt modelId="{D4F488AB-422A-4FD5-8654-057EE2E201C9}" type="pres">
      <dgm:prSet presAssocID="{C99CE99D-A731-4278-94EB-0607011B23B0}" presName="bgRect" presStyleLbl="bgShp" presStyleIdx="1" presStyleCnt="3"/>
      <dgm:spPr/>
    </dgm:pt>
    <dgm:pt modelId="{B3277393-B2D0-43B5-9DB7-976B715C5D1E}" type="pres">
      <dgm:prSet presAssocID="{C99CE99D-A731-4278-94EB-0607011B23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E2021D6B-9D2C-4F60-B676-1CF35FF3B508}" type="pres">
      <dgm:prSet presAssocID="{C99CE99D-A731-4278-94EB-0607011B23B0}" presName="spaceRect" presStyleCnt="0"/>
      <dgm:spPr/>
    </dgm:pt>
    <dgm:pt modelId="{FB1695CF-4DF7-4180-AF83-A473B73E984E}" type="pres">
      <dgm:prSet presAssocID="{C99CE99D-A731-4278-94EB-0607011B23B0}" presName="parTx" presStyleLbl="revTx" presStyleIdx="1" presStyleCnt="5">
        <dgm:presLayoutVars>
          <dgm:chMax val="0"/>
          <dgm:chPref val="0"/>
        </dgm:presLayoutVars>
      </dgm:prSet>
      <dgm:spPr/>
    </dgm:pt>
    <dgm:pt modelId="{46B447B5-8322-4095-B441-4F0E7351B100}" type="pres">
      <dgm:prSet presAssocID="{C99CE99D-A731-4278-94EB-0607011B23B0}" presName="desTx" presStyleLbl="revTx" presStyleIdx="2" presStyleCnt="5">
        <dgm:presLayoutVars/>
      </dgm:prSet>
      <dgm:spPr/>
    </dgm:pt>
    <dgm:pt modelId="{6C7AC012-C0A4-4267-BB7D-34BAD227B0A2}" type="pres">
      <dgm:prSet presAssocID="{B1B57E54-F6F4-4E1E-9E24-BC9B872CFA6D}" presName="sibTrans" presStyleCnt="0"/>
      <dgm:spPr/>
    </dgm:pt>
    <dgm:pt modelId="{8E5B2363-42B9-4647-A694-98E0DE8A13BB}" type="pres">
      <dgm:prSet presAssocID="{0ACC4D2E-E465-4DC1-8189-720610006679}" presName="compNode" presStyleCnt="0"/>
      <dgm:spPr/>
    </dgm:pt>
    <dgm:pt modelId="{0503E91B-79FF-4A99-A508-CCE61D6B745D}" type="pres">
      <dgm:prSet presAssocID="{0ACC4D2E-E465-4DC1-8189-720610006679}" presName="bgRect" presStyleLbl="bgShp" presStyleIdx="2" presStyleCnt="3"/>
      <dgm:spPr/>
    </dgm:pt>
    <dgm:pt modelId="{AA506E26-0455-482C-B3AB-94F886CE14F6}" type="pres">
      <dgm:prSet presAssocID="{0ACC4D2E-E465-4DC1-8189-7206100066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1D9AFFEF-9AC2-4B40-92C1-0A0293FBE1AA}" type="pres">
      <dgm:prSet presAssocID="{0ACC4D2E-E465-4DC1-8189-720610006679}" presName="spaceRect" presStyleCnt="0"/>
      <dgm:spPr/>
    </dgm:pt>
    <dgm:pt modelId="{A89754DB-A6C6-4D38-8B10-F4992C5E2CDD}" type="pres">
      <dgm:prSet presAssocID="{0ACC4D2E-E465-4DC1-8189-720610006679}" presName="parTx" presStyleLbl="revTx" presStyleIdx="3" presStyleCnt="5">
        <dgm:presLayoutVars>
          <dgm:chMax val="0"/>
          <dgm:chPref val="0"/>
        </dgm:presLayoutVars>
      </dgm:prSet>
      <dgm:spPr/>
    </dgm:pt>
    <dgm:pt modelId="{48FBD649-514C-46E0-9A0C-04F2705644BA}" type="pres">
      <dgm:prSet presAssocID="{0ACC4D2E-E465-4DC1-8189-720610006679}" presName="desTx" presStyleLbl="revTx" presStyleIdx="4" presStyleCnt="5">
        <dgm:presLayoutVars/>
      </dgm:prSet>
      <dgm:spPr/>
    </dgm:pt>
  </dgm:ptLst>
  <dgm:cxnLst>
    <dgm:cxn modelId="{2FE6DB0F-6F66-284E-B5F1-88AFF987E326}" type="presOf" srcId="{27503580-ACFB-41DB-809F-9590DD4F0853}" destId="{46B447B5-8322-4095-B441-4F0E7351B100}" srcOrd="0" destOrd="0" presId="urn:microsoft.com/office/officeart/2018/2/layout/IconVerticalSolidList"/>
    <dgm:cxn modelId="{EF76C92E-8500-4C62-93A8-C4683BFD7EDB}" srcId="{C99CE99D-A731-4278-94EB-0607011B23B0}" destId="{27503580-ACFB-41DB-809F-9590DD4F0853}" srcOrd="0" destOrd="0" parTransId="{A9C362A6-1667-40C2-8F5E-554463796C8E}" sibTransId="{481BA06B-5454-4AFD-A24D-025ABA9F06AD}"/>
    <dgm:cxn modelId="{CD06FE51-53DE-C84E-BF5F-4996355BF000}" type="presOf" srcId="{1439DA33-64EE-45A4-B9A7-A62E9154A4F4}" destId="{E17ECBBE-5AD0-4E5F-8776-195F150F64CF}" srcOrd="0" destOrd="0" presId="urn:microsoft.com/office/officeart/2018/2/layout/IconVerticalSolidList"/>
    <dgm:cxn modelId="{4358DA53-8511-5747-A664-184C20CE28FA}" type="presOf" srcId="{4388F881-D26A-495C-9A19-54F8D7E7F3F8}" destId="{48FBD649-514C-46E0-9A0C-04F2705644BA}" srcOrd="0" destOrd="0" presId="urn:microsoft.com/office/officeart/2018/2/layout/IconVerticalSolidList"/>
    <dgm:cxn modelId="{51BDC15D-BC3E-4118-8C67-E834AA804DD4}" srcId="{1439DA33-64EE-45A4-B9A7-A62E9154A4F4}" destId="{0ACC4D2E-E465-4DC1-8189-720610006679}" srcOrd="2" destOrd="0" parTransId="{51FAC653-5D3C-4B62-8642-7BD3288042B2}" sibTransId="{2B698FC6-C1E6-4D3F-86D5-B729679277DA}"/>
    <dgm:cxn modelId="{3F42328C-C4D8-47B6-B838-6FF12C0EC45C}" srcId="{0ACC4D2E-E465-4DC1-8189-720610006679}" destId="{62A7174E-B1B1-4B1A-9A2D-9856D883AA57}" srcOrd="1" destOrd="0" parTransId="{1407BC90-DDB0-4717-A799-9CE9497034EF}" sibTransId="{B32F6AFB-9C4D-4D63-94E7-716D95BA54A4}"/>
    <dgm:cxn modelId="{961415A4-3871-8049-A5C9-C55587B0FFCB}" type="presOf" srcId="{5B039D41-F2B6-4E88-94DC-AB5879345A43}" destId="{8A68A43F-EEB8-4B2A-926D-95D75AA6C529}" srcOrd="0" destOrd="0" presId="urn:microsoft.com/office/officeart/2018/2/layout/IconVerticalSolidList"/>
    <dgm:cxn modelId="{CD9A47C0-CAC1-684C-9B63-01D2BF996BA6}" type="presOf" srcId="{C99CE99D-A731-4278-94EB-0607011B23B0}" destId="{FB1695CF-4DF7-4180-AF83-A473B73E984E}" srcOrd="0" destOrd="0" presId="urn:microsoft.com/office/officeart/2018/2/layout/IconVerticalSolidList"/>
    <dgm:cxn modelId="{F0F3BBC7-D0A5-4705-8DEA-08C6CB85C275}" srcId="{1439DA33-64EE-45A4-B9A7-A62E9154A4F4}" destId="{C99CE99D-A731-4278-94EB-0607011B23B0}" srcOrd="1" destOrd="0" parTransId="{5D1D4AEE-2737-4294-A57A-F5D7F1EDB2AB}" sibTransId="{B1B57E54-F6F4-4E1E-9E24-BC9B872CFA6D}"/>
    <dgm:cxn modelId="{A049CBCD-2F0B-40BF-8EFD-B871C225B415}" srcId="{1439DA33-64EE-45A4-B9A7-A62E9154A4F4}" destId="{5B039D41-F2B6-4E88-94DC-AB5879345A43}" srcOrd="0" destOrd="0" parTransId="{BEB76129-02EA-4834-9723-91333E57E4EC}" sibTransId="{FA92E077-2073-4D2C-A107-CF44D0E453DC}"/>
    <dgm:cxn modelId="{4EA4EFD6-3E86-7947-8612-0568C9725115}" type="presOf" srcId="{0ACC4D2E-E465-4DC1-8189-720610006679}" destId="{A89754DB-A6C6-4D38-8B10-F4992C5E2CDD}" srcOrd="0" destOrd="0" presId="urn:microsoft.com/office/officeart/2018/2/layout/IconVerticalSolidList"/>
    <dgm:cxn modelId="{D1DB76DD-27DC-4501-A345-246780725B92}" srcId="{0ACC4D2E-E465-4DC1-8189-720610006679}" destId="{4388F881-D26A-495C-9A19-54F8D7E7F3F8}" srcOrd="0" destOrd="0" parTransId="{00E90E14-00D9-40C4-B1F9-D8FB81514D5F}" sibTransId="{34DA6FA9-0262-4D02-A783-8D0C999D795B}"/>
    <dgm:cxn modelId="{C2B186EA-61CB-D94E-A818-F66523B80334}" type="presOf" srcId="{62A7174E-B1B1-4B1A-9A2D-9856D883AA57}" destId="{48FBD649-514C-46E0-9A0C-04F2705644BA}" srcOrd="0" destOrd="1" presId="urn:microsoft.com/office/officeart/2018/2/layout/IconVerticalSolidList"/>
    <dgm:cxn modelId="{9AE6EA49-F1AF-1146-98B7-4A8075A63F41}" type="presParOf" srcId="{E17ECBBE-5AD0-4E5F-8776-195F150F64CF}" destId="{A7610699-1C54-47A3-A2B2-4B749B6DABFE}" srcOrd="0" destOrd="0" presId="urn:microsoft.com/office/officeart/2018/2/layout/IconVerticalSolidList"/>
    <dgm:cxn modelId="{88DA2C90-7B44-AB4A-9A60-7F768601435B}" type="presParOf" srcId="{A7610699-1C54-47A3-A2B2-4B749B6DABFE}" destId="{4E405A60-60BF-4B7F-8F12-8FDDEED0B23D}" srcOrd="0" destOrd="0" presId="urn:microsoft.com/office/officeart/2018/2/layout/IconVerticalSolidList"/>
    <dgm:cxn modelId="{9D442627-10A4-8349-8C3A-A3729D43FD21}" type="presParOf" srcId="{A7610699-1C54-47A3-A2B2-4B749B6DABFE}" destId="{57E6B69C-844D-4A69-BD78-9F2D7808D90C}" srcOrd="1" destOrd="0" presId="urn:microsoft.com/office/officeart/2018/2/layout/IconVerticalSolidList"/>
    <dgm:cxn modelId="{2644CD5B-F4A9-8A41-B593-66797692DA2C}" type="presParOf" srcId="{A7610699-1C54-47A3-A2B2-4B749B6DABFE}" destId="{E36E3F4D-8798-4BB1-B7AA-64AA9A9331BA}" srcOrd="2" destOrd="0" presId="urn:microsoft.com/office/officeart/2018/2/layout/IconVerticalSolidList"/>
    <dgm:cxn modelId="{63FF675F-B707-8F40-A5C1-D1C1F2D4CD1D}" type="presParOf" srcId="{A7610699-1C54-47A3-A2B2-4B749B6DABFE}" destId="{8A68A43F-EEB8-4B2A-926D-95D75AA6C529}" srcOrd="3" destOrd="0" presId="urn:microsoft.com/office/officeart/2018/2/layout/IconVerticalSolidList"/>
    <dgm:cxn modelId="{60D1B08E-EDD2-2A4E-B291-307D9B795372}" type="presParOf" srcId="{E17ECBBE-5AD0-4E5F-8776-195F150F64CF}" destId="{8F6BA4EB-39D1-4E2B-8AB1-C946B823A805}" srcOrd="1" destOrd="0" presId="urn:microsoft.com/office/officeart/2018/2/layout/IconVerticalSolidList"/>
    <dgm:cxn modelId="{C4C44A18-3268-D34F-9ECE-9180BC34C52F}" type="presParOf" srcId="{E17ECBBE-5AD0-4E5F-8776-195F150F64CF}" destId="{15F31198-E538-4263-8B02-9C4E3FC2B7E4}" srcOrd="2" destOrd="0" presId="urn:microsoft.com/office/officeart/2018/2/layout/IconVerticalSolidList"/>
    <dgm:cxn modelId="{E091862C-C4E2-C248-BACD-55500007D168}" type="presParOf" srcId="{15F31198-E538-4263-8B02-9C4E3FC2B7E4}" destId="{D4F488AB-422A-4FD5-8654-057EE2E201C9}" srcOrd="0" destOrd="0" presId="urn:microsoft.com/office/officeart/2018/2/layout/IconVerticalSolidList"/>
    <dgm:cxn modelId="{DB49AD9F-CB66-7F44-88E1-FA04188AFE78}" type="presParOf" srcId="{15F31198-E538-4263-8B02-9C4E3FC2B7E4}" destId="{B3277393-B2D0-43B5-9DB7-976B715C5D1E}" srcOrd="1" destOrd="0" presId="urn:microsoft.com/office/officeart/2018/2/layout/IconVerticalSolidList"/>
    <dgm:cxn modelId="{F3F2A136-8CA4-1745-B47E-2EEA115E6D42}" type="presParOf" srcId="{15F31198-E538-4263-8B02-9C4E3FC2B7E4}" destId="{E2021D6B-9D2C-4F60-B676-1CF35FF3B508}" srcOrd="2" destOrd="0" presId="urn:microsoft.com/office/officeart/2018/2/layout/IconVerticalSolidList"/>
    <dgm:cxn modelId="{2EE67603-3DE7-374C-A445-148ECB096A70}" type="presParOf" srcId="{15F31198-E538-4263-8B02-9C4E3FC2B7E4}" destId="{FB1695CF-4DF7-4180-AF83-A473B73E984E}" srcOrd="3" destOrd="0" presId="urn:microsoft.com/office/officeart/2018/2/layout/IconVerticalSolidList"/>
    <dgm:cxn modelId="{A1CC1F27-9B67-6844-B647-31D4B05AA423}" type="presParOf" srcId="{15F31198-E538-4263-8B02-9C4E3FC2B7E4}" destId="{46B447B5-8322-4095-B441-4F0E7351B100}" srcOrd="4" destOrd="0" presId="urn:microsoft.com/office/officeart/2018/2/layout/IconVerticalSolidList"/>
    <dgm:cxn modelId="{A7F9D7A3-D3F9-8D41-A8ED-D4E6003DDBBC}" type="presParOf" srcId="{E17ECBBE-5AD0-4E5F-8776-195F150F64CF}" destId="{6C7AC012-C0A4-4267-BB7D-34BAD227B0A2}" srcOrd="3" destOrd="0" presId="urn:microsoft.com/office/officeart/2018/2/layout/IconVerticalSolidList"/>
    <dgm:cxn modelId="{3B717D8A-5A0B-3F45-95B0-B204F872594B}" type="presParOf" srcId="{E17ECBBE-5AD0-4E5F-8776-195F150F64CF}" destId="{8E5B2363-42B9-4647-A694-98E0DE8A13BB}" srcOrd="4" destOrd="0" presId="urn:microsoft.com/office/officeart/2018/2/layout/IconVerticalSolidList"/>
    <dgm:cxn modelId="{16755544-D748-764E-B21D-53A4C4EEFF26}" type="presParOf" srcId="{8E5B2363-42B9-4647-A694-98E0DE8A13BB}" destId="{0503E91B-79FF-4A99-A508-CCE61D6B745D}" srcOrd="0" destOrd="0" presId="urn:microsoft.com/office/officeart/2018/2/layout/IconVerticalSolidList"/>
    <dgm:cxn modelId="{36B99D95-5D20-2148-8B25-B2A393B1121D}" type="presParOf" srcId="{8E5B2363-42B9-4647-A694-98E0DE8A13BB}" destId="{AA506E26-0455-482C-B3AB-94F886CE14F6}" srcOrd="1" destOrd="0" presId="urn:microsoft.com/office/officeart/2018/2/layout/IconVerticalSolidList"/>
    <dgm:cxn modelId="{24FDFA17-E99A-2840-82FF-3FECCFE62591}" type="presParOf" srcId="{8E5B2363-42B9-4647-A694-98E0DE8A13BB}" destId="{1D9AFFEF-9AC2-4B40-92C1-0A0293FBE1AA}" srcOrd="2" destOrd="0" presId="urn:microsoft.com/office/officeart/2018/2/layout/IconVerticalSolidList"/>
    <dgm:cxn modelId="{A48840CE-6C93-0146-BD96-669D584AF7CC}" type="presParOf" srcId="{8E5B2363-42B9-4647-A694-98E0DE8A13BB}" destId="{A89754DB-A6C6-4D38-8B10-F4992C5E2CDD}" srcOrd="3" destOrd="0" presId="urn:microsoft.com/office/officeart/2018/2/layout/IconVerticalSolidList"/>
    <dgm:cxn modelId="{64383FB2-1225-2148-A0CF-C1D90F0C0905}" type="presParOf" srcId="{8E5B2363-42B9-4647-A694-98E0DE8A13BB}" destId="{48FBD649-514C-46E0-9A0C-04F2705644B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F2789-D604-4A36-9B03-9B839596C3B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778F839-F549-480D-B6C4-229629602B2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Roles:</a:t>
          </a:r>
        </a:p>
      </dgm:t>
    </dgm:pt>
    <dgm:pt modelId="{160627A9-1FCB-42B0-B591-00B3393B3B59}" type="parTrans" cxnId="{0C4B6545-7DA6-473C-AF1F-BA8E03A16787}">
      <dgm:prSet/>
      <dgm:spPr/>
      <dgm:t>
        <a:bodyPr/>
        <a:lstStyle/>
        <a:p>
          <a:endParaRPr lang="en-US"/>
        </a:p>
      </dgm:t>
    </dgm:pt>
    <dgm:pt modelId="{D3079D8B-8BCE-45D3-9CFD-2A80F0928CB1}" type="sibTrans" cxnId="{0C4B6545-7DA6-473C-AF1F-BA8E03A16787}">
      <dgm:prSet/>
      <dgm:spPr/>
      <dgm:t>
        <a:bodyPr/>
        <a:lstStyle/>
        <a:p>
          <a:endParaRPr lang="en-US"/>
        </a:p>
      </dgm:t>
    </dgm:pt>
    <dgm:pt modelId="{D5664D60-30D8-4BB5-BE82-BFD0599B34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Include CHWs in the design, process, and analysis</a:t>
          </a:r>
          <a:endParaRPr lang="en-US" dirty="0"/>
        </a:p>
      </dgm:t>
    </dgm:pt>
    <dgm:pt modelId="{76A695C8-480E-4730-86DB-D38470DF8628}" type="parTrans" cxnId="{A87DA70D-92C1-46D9-8699-3D93AE3F26A3}">
      <dgm:prSet/>
      <dgm:spPr/>
      <dgm:t>
        <a:bodyPr/>
        <a:lstStyle/>
        <a:p>
          <a:endParaRPr lang="en-US"/>
        </a:p>
      </dgm:t>
    </dgm:pt>
    <dgm:pt modelId="{DEE2AEE8-1A0A-4132-9AF9-932699E3F944}" type="sibTrans" cxnId="{A87DA70D-92C1-46D9-8699-3D93AE3F26A3}">
      <dgm:prSet/>
      <dgm:spPr/>
      <dgm:t>
        <a:bodyPr/>
        <a:lstStyle/>
        <a:p>
          <a:endParaRPr lang="en-US"/>
        </a:p>
      </dgm:t>
    </dgm:pt>
    <dgm:pt modelId="{D1F42B3B-49CB-4F41-A23C-FF6620C6AE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CHWs as co-researchers, data collectors</a:t>
          </a:r>
          <a:endParaRPr lang="en-US" dirty="0"/>
        </a:p>
      </dgm:t>
    </dgm:pt>
    <dgm:pt modelId="{3C9BFE8C-20D4-490F-B50B-C2AEA0280070}" type="parTrans" cxnId="{C3605138-D961-4BDA-B499-A064B187550E}">
      <dgm:prSet/>
      <dgm:spPr/>
      <dgm:t>
        <a:bodyPr/>
        <a:lstStyle/>
        <a:p>
          <a:endParaRPr lang="en-US"/>
        </a:p>
      </dgm:t>
    </dgm:pt>
    <dgm:pt modelId="{63316938-E576-4B0B-898F-4CBAD0E1BEC8}" type="sibTrans" cxnId="{C3605138-D961-4BDA-B499-A064B187550E}">
      <dgm:prSet/>
      <dgm:spPr/>
      <dgm:t>
        <a:bodyPr/>
        <a:lstStyle/>
        <a:p>
          <a:endParaRPr lang="en-US"/>
        </a:p>
      </dgm:t>
    </dgm:pt>
    <dgm:pt modelId="{342709B3-CC8B-476F-BD1F-C1FE8E2DC24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Sources:</a:t>
          </a:r>
          <a:endParaRPr lang="en-US" dirty="0"/>
        </a:p>
      </dgm:t>
    </dgm:pt>
    <dgm:pt modelId="{0E2C4288-6CB2-4FEB-8C74-2175CB357735}" type="parTrans" cxnId="{1CE2D6D9-184C-4CF0-B4E4-6734B92AFCF7}">
      <dgm:prSet/>
      <dgm:spPr/>
      <dgm:t>
        <a:bodyPr/>
        <a:lstStyle/>
        <a:p>
          <a:endParaRPr lang="en-US"/>
        </a:p>
      </dgm:t>
    </dgm:pt>
    <dgm:pt modelId="{686F9A73-FB1B-497C-96B3-DA230085E4BD}" type="sibTrans" cxnId="{1CE2D6D9-184C-4CF0-B4E4-6734B92AFCF7}">
      <dgm:prSet/>
      <dgm:spPr/>
      <dgm:t>
        <a:bodyPr/>
        <a:lstStyle/>
        <a:p>
          <a:endParaRPr lang="en-US"/>
        </a:p>
      </dgm:t>
    </dgm:pt>
    <dgm:pt modelId="{11491D14-5367-45C8-9760-A8C48FF742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Maes et al. (2014)</a:t>
          </a:r>
          <a:endParaRPr lang="en-US" dirty="0"/>
        </a:p>
      </dgm:t>
    </dgm:pt>
    <dgm:pt modelId="{EF8D1138-917D-4915-BBC4-5EA3BAD700A1}" type="parTrans" cxnId="{0F06A57B-FE0F-4A96-8D77-F748340AC6CA}">
      <dgm:prSet/>
      <dgm:spPr/>
      <dgm:t>
        <a:bodyPr/>
        <a:lstStyle/>
        <a:p>
          <a:endParaRPr lang="en-US"/>
        </a:p>
      </dgm:t>
    </dgm:pt>
    <dgm:pt modelId="{24386501-0CBF-4512-92E8-BB0C233FE73F}" type="sibTrans" cxnId="{0F06A57B-FE0F-4A96-8D77-F748340AC6CA}">
      <dgm:prSet/>
      <dgm:spPr/>
      <dgm:t>
        <a:bodyPr/>
        <a:lstStyle/>
        <a:p>
          <a:endParaRPr lang="en-US"/>
        </a:p>
      </dgm:t>
    </dgm:pt>
    <dgm:pt modelId="{BBDBC0F2-D6EE-4F9C-BF82-FF323A8A99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C3 Project (2018)</a:t>
          </a:r>
        </a:p>
        <a:p>
          <a:pPr>
            <a:lnSpc>
              <a:spcPct val="100000"/>
            </a:lnSpc>
          </a:pPr>
          <a:r>
            <a:rPr lang="en-US"/>
            <a:t>CHW Section of APHA (2023)</a:t>
          </a:r>
          <a:endParaRPr lang="en-US" dirty="0"/>
        </a:p>
      </dgm:t>
    </dgm:pt>
    <dgm:pt modelId="{04EF1800-EEFC-4B45-A15E-EA7D71D6CCBC}" type="parTrans" cxnId="{0BEED743-E862-4EFB-B288-63C6914F8D40}">
      <dgm:prSet/>
      <dgm:spPr/>
      <dgm:t>
        <a:bodyPr/>
        <a:lstStyle/>
        <a:p>
          <a:endParaRPr lang="en-US"/>
        </a:p>
      </dgm:t>
    </dgm:pt>
    <dgm:pt modelId="{803FC8B7-4427-4599-8017-FCB88D9E8E8A}" type="sibTrans" cxnId="{0BEED743-E862-4EFB-B288-63C6914F8D40}">
      <dgm:prSet/>
      <dgm:spPr/>
      <dgm:t>
        <a:bodyPr/>
        <a:lstStyle/>
        <a:p>
          <a:endParaRPr lang="en-US"/>
        </a:p>
      </dgm:t>
    </dgm:pt>
    <dgm:pt modelId="{190C39B6-5EFD-D44E-8048-6574EBDB94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Growing calls CHW inclusion in research</a:t>
          </a:r>
          <a:endParaRPr lang="en-US" dirty="0"/>
        </a:p>
      </dgm:t>
    </dgm:pt>
    <dgm:pt modelId="{446EDE5D-CEAD-3C41-BEB8-7C6664B46A91}" type="parTrans" cxnId="{84638764-E87D-6244-9915-2724E24A749C}">
      <dgm:prSet/>
      <dgm:spPr/>
      <dgm:t>
        <a:bodyPr/>
        <a:lstStyle/>
        <a:p>
          <a:endParaRPr lang="en-US"/>
        </a:p>
      </dgm:t>
    </dgm:pt>
    <dgm:pt modelId="{5E54A6C6-9DF3-3C49-B1B9-8E29B6A7F474}" type="sibTrans" cxnId="{84638764-E87D-6244-9915-2724E24A749C}">
      <dgm:prSet/>
      <dgm:spPr/>
      <dgm:t>
        <a:bodyPr/>
        <a:lstStyle/>
        <a:p>
          <a:endParaRPr lang="en-US"/>
        </a:p>
      </dgm:t>
    </dgm:pt>
    <dgm:pt modelId="{AF710DC2-1C6F-DE44-AB50-CD13904A73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Leverage connections, knowledge of CHWs</a:t>
          </a:r>
          <a:endParaRPr lang="en-US" dirty="0"/>
        </a:p>
      </dgm:t>
    </dgm:pt>
    <dgm:pt modelId="{83CD836C-AD88-D14B-8026-A93AA4B68A48}" type="parTrans" cxnId="{7DEB406E-9133-0645-9966-6D229DE1E371}">
      <dgm:prSet/>
      <dgm:spPr/>
      <dgm:t>
        <a:bodyPr/>
        <a:lstStyle/>
        <a:p>
          <a:endParaRPr lang="en-US"/>
        </a:p>
      </dgm:t>
    </dgm:pt>
    <dgm:pt modelId="{CFE4D69C-DADD-E84F-9965-C5322ABCE82B}" type="sibTrans" cxnId="{7DEB406E-9133-0645-9966-6D229DE1E371}">
      <dgm:prSet/>
      <dgm:spPr/>
      <dgm:t>
        <a:bodyPr/>
        <a:lstStyle/>
        <a:p>
          <a:endParaRPr lang="en-US"/>
        </a:p>
      </dgm:t>
    </dgm:pt>
    <dgm:pt modelId="{7AB7EE2C-6F20-4B11-A017-992035192F83}" type="pres">
      <dgm:prSet presAssocID="{7A4F2789-D604-4A36-9B03-9B839596C3B4}" presName="root" presStyleCnt="0">
        <dgm:presLayoutVars>
          <dgm:dir/>
          <dgm:resizeHandles val="exact"/>
        </dgm:presLayoutVars>
      </dgm:prSet>
      <dgm:spPr/>
    </dgm:pt>
    <dgm:pt modelId="{A4F5C10D-AAC7-48F1-A81C-6A927F852ED6}" type="pres">
      <dgm:prSet presAssocID="{2778F839-F549-480D-B6C4-229629602B29}" presName="compNode" presStyleCnt="0"/>
      <dgm:spPr/>
    </dgm:pt>
    <dgm:pt modelId="{BD0960C4-B4E4-4941-BC11-F75BF7309F46}" type="pres">
      <dgm:prSet presAssocID="{2778F839-F549-480D-B6C4-229629602B2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B43D95AE-C2EF-4CCF-A2D6-9690E51581B9}" type="pres">
      <dgm:prSet presAssocID="{2778F839-F549-480D-B6C4-229629602B29}" presName="iconSpace" presStyleCnt="0"/>
      <dgm:spPr/>
    </dgm:pt>
    <dgm:pt modelId="{05FCD486-7A04-40FF-938A-6688D1A925B5}" type="pres">
      <dgm:prSet presAssocID="{2778F839-F549-480D-B6C4-229629602B29}" presName="parTx" presStyleLbl="revTx" presStyleIdx="0" presStyleCnt="4">
        <dgm:presLayoutVars>
          <dgm:chMax val="0"/>
          <dgm:chPref val="0"/>
        </dgm:presLayoutVars>
      </dgm:prSet>
      <dgm:spPr/>
    </dgm:pt>
    <dgm:pt modelId="{2FC30F9F-4E05-4D90-9700-2A999CF8B25B}" type="pres">
      <dgm:prSet presAssocID="{2778F839-F549-480D-B6C4-229629602B29}" presName="txSpace" presStyleCnt="0"/>
      <dgm:spPr/>
    </dgm:pt>
    <dgm:pt modelId="{60B8CFD5-F5B9-462E-87C6-88FF374A9D48}" type="pres">
      <dgm:prSet presAssocID="{2778F839-F549-480D-B6C4-229629602B29}" presName="desTx" presStyleLbl="revTx" presStyleIdx="1" presStyleCnt="4">
        <dgm:presLayoutVars/>
      </dgm:prSet>
      <dgm:spPr/>
    </dgm:pt>
    <dgm:pt modelId="{4B2ABC13-62E9-4691-90FA-81AD1928CD91}" type="pres">
      <dgm:prSet presAssocID="{D3079D8B-8BCE-45D3-9CFD-2A80F0928CB1}" presName="sibTrans" presStyleCnt="0"/>
      <dgm:spPr/>
    </dgm:pt>
    <dgm:pt modelId="{333FAB74-7062-4035-9C04-0FC4B1826A3B}" type="pres">
      <dgm:prSet presAssocID="{342709B3-CC8B-476F-BD1F-C1FE8E2DC24B}" presName="compNode" presStyleCnt="0"/>
      <dgm:spPr/>
    </dgm:pt>
    <dgm:pt modelId="{F42395A3-7641-44CE-8115-1BC0D97A2670}" type="pres">
      <dgm:prSet presAssocID="{342709B3-CC8B-476F-BD1F-C1FE8E2DC2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56361A6-57EF-4C0D-9B67-D245B61E9AE9}" type="pres">
      <dgm:prSet presAssocID="{342709B3-CC8B-476F-BD1F-C1FE8E2DC24B}" presName="iconSpace" presStyleCnt="0"/>
      <dgm:spPr/>
    </dgm:pt>
    <dgm:pt modelId="{EAB648F0-9058-4C10-AC56-5441B3551387}" type="pres">
      <dgm:prSet presAssocID="{342709B3-CC8B-476F-BD1F-C1FE8E2DC24B}" presName="parTx" presStyleLbl="revTx" presStyleIdx="2" presStyleCnt="4">
        <dgm:presLayoutVars>
          <dgm:chMax val="0"/>
          <dgm:chPref val="0"/>
        </dgm:presLayoutVars>
      </dgm:prSet>
      <dgm:spPr/>
    </dgm:pt>
    <dgm:pt modelId="{C52EF156-68FE-4E27-864E-4DBE05643AE7}" type="pres">
      <dgm:prSet presAssocID="{342709B3-CC8B-476F-BD1F-C1FE8E2DC24B}" presName="txSpace" presStyleCnt="0"/>
      <dgm:spPr/>
    </dgm:pt>
    <dgm:pt modelId="{612D3E30-3183-469A-BE10-03B0FFDE9B54}" type="pres">
      <dgm:prSet presAssocID="{342709B3-CC8B-476F-BD1F-C1FE8E2DC24B}" presName="desTx" presStyleLbl="revTx" presStyleIdx="3" presStyleCnt="4">
        <dgm:presLayoutVars/>
      </dgm:prSet>
      <dgm:spPr/>
    </dgm:pt>
  </dgm:ptLst>
  <dgm:cxnLst>
    <dgm:cxn modelId="{A87DA70D-92C1-46D9-8699-3D93AE3F26A3}" srcId="{2778F839-F549-480D-B6C4-229629602B29}" destId="{D5664D60-30D8-4BB5-BE82-BFD0599B3496}" srcOrd="0" destOrd="0" parTransId="{76A695C8-480E-4730-86DB-D38470DF8628}" sibTransId="{DEE2AEE8-1A0A-4132-9AF9-932699E3F944}"/>
    <dgm:cxn modelId="{7C252F16-877B-C148-9E6C-E6600CB0CA53}" type="presOf" srcId="{11491D14-5367-45C8-9760-A8C48FF74263}" destId="{612D3E30-3183-469A-BE10-03B0FFDE9B54}" srcOrd="0" destOrd="0" presId="urn:microsoft.com/office/officeart/2018/5/layout/CenteredIconLabelDescriptionList"/>
    <dgm:cxn modelId="{E79DC632-D52C-F54B-A200-69706C3E4FB2}" type="presOf" srcId="{190C39B6-5EFD-D44E-8048-6574EBDB94C5}" destId="{612D3E30-3183-469A-BE10-03B0FFDE9B54}" srcOrd="0" destOrd="2" presId="urn:microsoft.com/office/officeart/2018/5/layout/CenteredIconLabelDescriptionList"/>
    <dgm:cxn modelId="{C3605138-D961-4BDA-B499-A064B187550E}" srcId="{2778F839-F549-480D-B6C4-229629602B29}" destId="{D1F42B3B-49CB-4F41-A23C-FF6620C6AE31}" srcOrd="1" destOrd="0" parTransId="{3C9BFE8C-20D4-490F-B50B-C2AEA0280070}" sibTransId="{63316938-E576-4B0B-898F-4CBAD0E1BEC8}"/>
    <dgm:cxn modelId="{8132983D-A3E5-8445-ABA5-DA3FC9D78FE0}" type="presOf" srcId="{342709B3-CC8B-476F-BD1F-C1FE8E2DC24B}" destId="{EAB648F0-9058-4C10-AC56-5441B3551387}" srcOrd="0" destOrd="0" presId="urn:microsoft.com/office/officeart/2018/5/layout/CenteredIconLabelDescriptionList"/>
    <dgm:cxn modelId="{0BEED743-E862-4EFB-B288-63C6914F8D40}" srcId="{342709B3-CC8B-476F-BD1F-C1FE8E2DC24B}" destId="{BBDBC0F2-D6EE-4F9C-BF82-FF323A8A99BB}" srcOrd="1" destOrd="0" parTransId="{04EF1800-EEFC-4B45-A15E-EA7D71D6CCBC}" sibTransId="{803FC8B7-4427-4599-8017-FCB88D9E8E8A}"/>
    <dgm:cxn modelId="{0C4B6545-7DA6-473C-AF1F-BA8E03A16787}" srcId="{7A4F2789-D604-4A36-9B03-9B839596C3B4}" destId="{2778F839-F549-480D-B6C4-229629602B29}" srcOrd="0" destOrd="0" parTransId="{160627A9-1FCB-42B0-B591-00B3393B3B59}" sibTransId="{D3079D8B-8BCE-45D3-9CFD-2A80F0928CB1}"/>
    <dgm:cxn modelId="{9458B248-5809-7748-9D4A-48BAC0F1D3D3}" type="presOf" srcId="{2778F839-F549-480D-B6C4-229629602B29}" destId="{05FCD486-7A04-40FF-938A-6688D1A925B5}" srcOrd="0" destOrd="0" presId="urn:microsoft.com/office/officeart/2018/5/layout/CenteredIconLabelDescriptionList"/>
    <dgm:cxn modelId="{84638764-E87D-6244-9915-2724E24A749C}" srcId="{342709B3-CC8B-476F-BD1F-C1FE8E2DC24B}" destId="{190C39B6-5EFD-D44E-8048-6574EBDB94C5}" srcOrd="2" destOrd="0" parTransId="{446EDE5D-CEAD-3C41-BEB8-7C6664B46A91}" sibTransId="{5E54A6C6-9DF3-3C49-B1B9-8E29B6A7F474}"/>
    <dgm:cxn modelId="{7DEB406E-9133-0645-9966-6D229DE1E371}" srcId="{2778F839-F549-480D-B6C4-229629602B29}" destId="{AF710DC2-1C6F-DE44-AB50-CD13904A736D}" srcOrd="2" destOrd="0" parTransId="{83CD836C-AD88-D14B-8026-A93AA4B68A48}" sibTransId="{CFE4D69C-DADD-E84F-9965-C5322ABCE82B}"/>
    <dgm:cxn modelId="{0F06A57B-FE0F-4A96-8D77-F748340AC6CA}" srcId="{342709B3-CC8B-476F-BD1F-C1FE8E2DC24B}" destId="{11491D14-5367-45C8-9760-A8C48FF74263}" srcOrd="0" destOrd="0" parTransId="{EF8D1138-917D-4915-BBC4-5EA3BAD700A1}" sibTransId="{24386501-0CBF-4512-92E8-BB0C233FE73F}"/>
    <dgm:cxn modelId="{E4C57881-6E8C-6849-BF55-B476CDB03421}" type="presOf" srcId="{D5664D60-30D8-4BB5-BE82-BFD0599B3496}" destId="{60B8CFD5-F5B9-462E-87C6-88FF374A9D48}" srcOrd="0" destOrd="0" presId="urn:microsoft.com/office/officeart/2018/5/layout/CenteredIconLabelDescriptionList"/>
    <dgm:cxn modelId="{0A3E4282-FB2C-5F4F-A3AB-E8D24693CD8E}" type="presOf" srcId="{D1F42B3B-49CB-4F41-A23C-FF6620C6AE31}" destId="{60B8CFD5-F5B9-462E-87C6-88FF374A9D48}" srcOrd="0" destOrd="1" presId="urn:microsoft.com/office/officeart/2018/5/layout/CenteredIconLabelDescriptionList"/>
    <dgm:cxn modelId="{0943E5A8-5E96-0545-811D-6190E71FA771}" type="presOf" srcId="{BBDBC0F2-D6EE-4F9C-BF82-FF323A8A99BB}" destId="{612D3E30-3183-469A-BE10-03B0FFDE9B54}" srcOrd="0" destOrd="1" presId="urn:microsoft.com/office/officeart/2018/5/layout/CenteredIconLabelDescriptionList"/>
    <dgm:cxn modelId="{5B94BDC4-55E6-EE49-A1B7-5813898AD0C8}" type="presOf" srcId="{7A4F2789-D604-4A36-9B03-9B839596C3B4}" destId="{7AB7EE2C-6F20-4B11-A017-992035192F83}" srcOrd="0" destOrd="0" presId="urn:microsoft.com/office/officeart/2018/5/layout/CenteredIconLabelDescriptionList"/>
    <dgm:cxn modelId="{1CE2D6D9-184C-4CF0-B4E4-6734B92AFCF7}" srcId="{7A4F2789-D604-4A36-9B03-9B839596C3B4}" destId="{342709B3-CC8B-476F-BD1F-C1FE8E2DC24B}" srcOrd="1" destOrd="0" parTransId="{0E2C4288-6CB2-4FEB-8C74-2175CB357735}" sibTransId="{686F9A73-FB1B-497C-96B3-DA230085E4BD}"/>
    <dgm:cxn modelId="{9A1062DC-CAC3-E94C-A0B8-F320393F4E5E}" type="presOf" srcId="{AF710DC2-1C6F-DE44-AB50-CD13904A736D}" destId="{60B8CFD5-F5B9-462E-87C6-88FF374A9D48}" srcOrd="0" destOrd="2" presId="urn:microsoft.com/office/officeart/2018/5/layout/CenteredIconLabelDescriptionList"/>
    <dgm:cxn modelId="{EC2D9F77-B9A9-FB4E-99CF-85BE648B4189}" type="presParOf" srcId="{7AB7EE2C-6F20-4B11-A017-992035192F83}" destId="{A4F5C10D-AAC7-48F1-A81C-6A927F852ED6}" srcOrd="0" destOrd="0" presId="urn:microsoft.com/office/officeart/2018/5/layout/CenteredIconLabelDescriptionList"/>
    <dgm:cxn modelId="{5F7B3F77-8A87-254B-B7F2-42445DBABF42}" type="presParOf" srcId="{A4F5C10D-AAC7-48F1-A81C-6A927F852ED6}" destId="{BD0960C4-B4E4-4941-BC11-F75BF7309F46}" srcOrd="0" destOrd="0" presId="urn:microsoft.com/office/officeart/2018/5/layout/CenteredIconLabelDescriptionList"/>
    <dgm:cxn modelId="{AED80D4E-7F04-0640-BDE5-A57F44C6C645}" type="presParOf" srcId="{A4F5C10D-AAC7-48F1-A81C-6A927F852ED6}" destId="{B43D95AE-C2EF-4CCF-A2D6-9690E51581B9}" srcOrd="1" destOrd="0" presId="urn:microsoft.com/office/officeart/2018/5/layout/CenteredIconLabelDescriptionList"/>
    <dgm:cxn modelId="{BE183975-B464-A644-84FC-5EA2D6B9C191}" type="presParOf" srcId="{A4F5C10D-AAC7-48F1-A81C-6A927F852ED6}" destId="{05FCD486-7A04-40FF-938A-6688D1A925B5}" srcOrd="2" destOrd="0" presId="urn:microsoft.com/office/officeart/2018/5/layout/CenteredIconLabelDescriptionList"/>
    <dgm:cxn modelId="{977355CD-7D77-224F-B15E-A3453EF54F53}" type="presParOf" srcId="{A4F5C10D-AAC7-48F1-A81C-6A927F852ED6}" destId="{2FC30F9F-4E05-4D90-9700-2A999CF8B25B}" srcOrd="3" destOrd="0" presId="urn:microsoft.com/office/officeart/2018/5/layout/CenteredIconLabelDescriptionList"/>
    <dgm:cxn modelId="{2733C729-0EFD-BA43-B0D7-BC7D6FEB9906}" type="presParOf" srcId="{A4F5C10D-AAC7-48F1-A81C-6A927F852ED6}" destId="{60B8CFD5-F5B9-462E-87C6-88FF374A9D48}" srcOrd="4" destOrd="0" presId="urn:microsoft.com/office/officeart/2018/5/layout/CenteredIconLabelDescriptionList"/>
    <dgm:cxn modelId="{F9A1A4FC-0B5D-E14A-BAAE-753E54331080}" type="presParOf" srcId="{7AB7EE2C-6F20-4B11-A017-992035192F83}" destId="{4B2ABC13-62E9-4691-90FA-81AD1928CD91}" srcOrd="1" destOrd="0" presId="urn:microsoft.com/office/officeart/2018/5/layout/CenteredIconLabelDescriptionList"/>
    <dgm:cxn modelId="{C296D6F2-A2F7-B340-845C-6FD7E2040B4C}" type="presParOf" srcId="{7AB7EE2C-6F20-4B11-A017-992035192F83}" destId="{333FAB74-7062-4035-9C04-0FC4B1826A3B}" srcOrd="2" destOrd="0" presId="urn:microsoft.com/office/officeart/2018/5/layout/CenteredIconLabelDescriptionList"/>
    <dgm:cxn modelId="{E9B7FCFB-5C97-234D-8889-EB18FAE20E36}" type="presParOf" srcId="{333FAB74-7062-4035-9C04-0FC4B1826A3B}" destId="{F42395A3-7641-44CE-8115-1BC0D97A2670}" srcOrd="0" destOrd="0" presId="urn:microsoft.com/office/officeart/2018/5/layout/CenteredIconLabelDescriptionList"/>
    <dgm:cxn modelId="{B1B5EEC8-6319-4E48-B683-08E6312FB12D}" type="presParOf" srcId="{333FAB74-7062-4035-9C04-0FC4B1826A3B}" destId="{356361A6-57EF-4C0D-9B67-D245B61E9AE9}" srcOrd="1" destOrd="0" presId="urn:microsoft.com/office/officeart/2018/5/layout/CenteredIconLabelDescriptionList"/>
    <dgm:cxn modelId="{E23ED229-3470-1A47-817C-2B843DBD6894}" type="presParOf" srcId="{333FAB74-7062-4035-9C04-0FC4B1826A3B}" destId="{EAB648F0-9058-4C10-AC56-5441B3551387}" srcOrd="2" destOrd="0" presId="urn:microsoft.com/office/officeart/2018/5/layout/CenteredIconLabelDescriptionList"/>
    <dgm:cxn modelId="{693C51B0-71D2-6041-8DD9-8C7383480990}" type="presParOf" srcId="{333FAB74-7062-4035-9C04-0FC4B1826A3B}" destId="{C52EF156-68FE-4E27-864E-4DBE05643AE7}" srcOrd="3" destOrd="0" presId="urn:microsoft.com/office/officeart/2018/5/layout/CenteredIconLabelDescriptionList"/>
    <dgm:cxn modelId="{F75AA1F2-56A4-3E4A-AAB0-C9C2F54F0E5E}" type="presParOf" srcId="{333FAB74-7062-4035-9C04-0FC4B1826A3B}" destId="{612D3E30-3183-469A-BE10-03B0FFDE9B5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41876-2473-3244-A870-AACFC3AB20DB}">
      <dsp:nvSpPr>
        <dsp:cNvPr id="0" name=""/>
        <dsp:cNvSpPr/>
      </dsp:nvSpPr>
      <dsp:spPr>
        <a:xfrm>
          <a:off x="195" y="157168"/>
          <a:ext cx="2359496" cy="283139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066" tIns="0" rIns="23306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Description of research &amp; field site</a:t>
          </a:r>
        </a:p>
      </dsp:txBody>
      <dsp:txXfrm>
        <a:off x="195" y="1289726"/>
        <a:ext cx="2359496" cy="1698837"/>
      </dsp:txXfrm>
    </dsp:sp>
    <dsp:sp modelId="{F098424F-822F-A141-ADFE-C6077C80A7C3}">
      <dsp:nvSpPr>
        <dsp:cNvPr id="0" name=""/>
        <dsp:cNvSpPr/>
      </dsp:nvSpPr>
      <dsp:spPr>
        <a:xfrm>
          <a:off x="195" y="157168"/>
          <a:ext cx="2359496" cy="113255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066" tIns="165100" rIns="233066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01</a:t>
          </a:r>
        </a:p>
      </dsp:txBody>
      <dsp:txXfrm>
        <a:off x="195" y="157168"/>
        <a:ext cx="2359496" cy="1132558"/>
      </dsp:txXfrm>
    </dsp:sp>
    <dsp:sp modelId="{E454B224-FAA8-A140-AF32-5D6C4F951F23}">
      <dsp:nvSpPr>
        <dsp:cNvPr id="0" name=""/>
        <dsp:cNvSpPr/>
      </dsp:nvSpPr>
      <dsp:spPr>
        <a:xfrm>
          <a:off x="2548451" y="157168"/>
          <a:ext cx="2359496" cy="2831395"/>
        </a:xfrm>
        <a:prstGeom prst="rect">
          <a:avLst/>
        </a:prstGeom>
        <a:gradFill rotWithShape="0">
          <a:gsLst>
            <a:gs pos="0">
              <a:schemeClr val="accent5">
                <a:hueOff val="1064336"/>
                <a:satOff val="-1021"/>
                <a:lumOff val="-6732"/>
                <a:alphaOff val="0"/>
                <a:tint val="98000"/>
                <a:lumMod val="110000"/>
              </a:schemeClr>
            </a:gs>
            <a:gs pos="84000">
              <a:schemeClr val="accent5">
                <a:hueOff val="1064336"/>
                <a:satOff val="-1021"/>
                <a:lumOff val="-6732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1064336"/>
              <a:satOff val="-1021"/>
              <a:lumOff val="-673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066" tIns="0" rIns="23306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Professional citizenship of CHWs</a:t>
          </a:r>
        </a:p>
      </dsp:txBody>
      <dsp:txXfrm>
        <a:off x="2548451" y="1289726"/>
        <a:ext cx="2359496" cy="1698837"/>
      </dsp:txXfrm>
    </dsp:sp>
    <dsp:sp modelId="{5AEFE26C-FD89-5142-8AE5-55BC2618ACDB}">
      <dsp:nvSpPr>
        <dsp:cNvPr id="0" name=""/>
        <dsp:cNvSpPr/>
      </dsp:nvSpPr>
      <dsp:spPr>
        <a:xfrm>
          <a:off x="2548451" y="157168"/>
          <a:ext cx="2359496" cy="113255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066" tIns="165100" rIns="233066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02</a:t>
          </a:r>
        </a:p>
      </dsp:txBody>
      <dsp:txXfrm>
        <a:off x="2548451" y="157168"/>
        <a:ext cx="2359496" cy="1132558"/>
      </dsp:txXfrm>
    </dsp:sp>
    <dsp:sp modelId="{8F2469FD-842F-FD4A-A1EF-95D51872830D}">
      <dsp:nvSpPr>
        <dsp:cNvPr id="0" name=""/>
        <dsp:cNvSpPr/>
      </dsp:nvSpPr>
      <dsp:spPr>
        <a:xfrm>
          <a:off x="5096706" y="157168"/>
          <a:ext cx="2359496" cy="2831395"/>
        </a:xfrm>
        <a:prstGeom prst="rect">
          <a:avLst/>
        </a:prstGeom>
        <a:gradFill rotWithShape="0">
          <a:gsLst>
            <a:gs pos="0">
              <a:schemeClr val="accent5">
                <a:hueOff val="2128672"/>
                <a:satOff val="-2041"/>
                <a:lumOff val="-13463"/>
                <a:alphaOff val="0"/>
                <a:tint val="98000"/>
                <a:lumMod val="110000"/>
              </a:schemeClr>
            </a:gs>
            <a:gs pos="84000">
              <a:schemeClr val="accent5">
                <a:hueOff val="2128672"/>
                <a:satOff val="-2041"/>
                <a:lumOff val="-13463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2128672"/>
              <a:satOff val="-2041"/>
              <a:lumOff val="-1346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066" tIns="0" rIns="23306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Advocacy as caregiving</a:t>
          </a:r>
        </a:p>
      </dsp:txBody>
      <dsp:txXfrm>
        <a:off x="5096706" y="1289726"/>
        <a:ext cx="2359496" cy="1698837"/>
      </dsp:txXfrm>
    </dsp:sp>
    <dsp:sp modelId="{AC610A30-BB75-E44F-B7C0-B3075A9AF435}">
      <dsp:nvSpPr>
        <dsp:cNvPr id="0" name=""/>
        <dsp:cNvSpPr/>
      </dsp:nvSpPr>
      <dsp:spPr>
        <a:xfrm>
          <a:off x="5096706" y="157168"/>
          <a:ext cx="2359496" cy="113255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066" tIns="165100" rIns="233066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03</a:t>
          </a:r>
        </a:p>
      </dsp:txBody>
      <dsp:txXfrm>
        <a:off x="5096706" y="157168"/>
        <a:ext cx="2359496" cy="1132558"/>
      </dsp:txXfrm>
    </dsp:sp>
    <dsp:sp modelId="{95C6E3EE-1BDA-E642-8453-90BFAAA7671A}">
      <dsp:nvSpPr>
        <dsp:cNvPr id="0" name=""/>
        <dsp:cNvSpPr/>
      </dsp:nvSpPr>
      <dsp:spPr>
        <a:xfrm>
          <a:off x="7644962" y="157168"/>
          <a:ext cx="2359496" cy="2831395"/>
        </a:xfrm>
        <a:prstGeom prst="rect">
          <a:avLst/>
        </a:prstGeom>
        <a:gradFill rotWithShape="0">
          <a:gsLst>
            <a:gs pos="0">
              <a:schemeClr val="accent5">
                <a:hueOff val="3193008"/>
                <a:satOff val="-3062"/>
                <a:lumOff val="-20195"/>
                <a:alphaOff val="0"/>
                <a:tint val="98000"/>
                <a:lumMod val="110000"/>
              </a:schemeClr>
            </a:gs>
            <a:gs pos="84000">
              <a:schemeClr val="accent5">
                <a:hueOff val="3193008"/>
                <a:satOff val="-3062"/>
                <a:lumOff val="-20195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5">
              <a:hueOff val="3193008"/>
              <a:satOff val="-3062"/>
              <a:lumOff val="-2019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066" tIns="0" rIns="233066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/>
            <a:t>Research with &amp; For CHWs</a:t>
          </a:r>
        </a:p>
      </dsp:txBody>
      <dsp:txXfrm>
        <a:off x="7644962" y="1289726"/>
        <a:ext cx="2359496" cy="1698837"/>
      </dsp:txXfrm>
    </dsp:sp>
    <dsp:sp modelId="{D7908083-CD00-0E4E-A243-763240D0844D}">
      <dsp:nvSpPr>
        <dsp:cNvPr id="0" name=""/>
        <dsp:cNvSpPr/>
      </dsp:nvSpPr>
      <dsp:spPr>
        <a:xfrm>
          <a:off x="7644962" y="157168"/>
          <a:ext cx="2359496" cy="1132558"/>
        </a:xfrm>
        <a:prstGeom prst="rect">
          <a:avLst/>
        </a:prstGeom>
        <a:noFill/>
        <a:ln w="12700" cap="rnd" cmpd="sng" algn="ctr">
          <a:noFill/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066" tIns="165100" rIns="233066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04</a:t>
          </a:r>
        </a:p>
      </dsp:txBody>
      <dsp:txXfrm>
        <a:off x="7644962" y="157168"/>
        <a:ext cx="2359496" cy="1132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05A60-60BF-4B7F-8F12-8FDDEED0B23D}">
      <dsp:nvSpPr>
        <dsp:cNvPr id="0" name=""/>
        <dsp:cNvSpPr/>
      </dsp:nvSpPr>
      <dsp:spPr>
        <a:xfrm>
          <a:off x="0" y="574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6B69C-844D-4A69-BD78-9F2D7808D90C}">
      <dsp:nvSpPr>
        <dsp:cNvPr id="0" name=""/>
        <dsp:cNvSpPr/>
      </dsp:nvSpPr>
      <dsp:spPr>
        <a:xfrm>
          <a:off x="406904" y="303230"/>
          <a:ext cx="739825" cy="73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8A43F-EEB8-4B2A-926D-95D75AA6C529}">
      <dsp:nvSpPr>
        <dsp:cNvPr id="0" name=""/>
        <dsp:cNvSpPr/>
      </dsp:nvSpPr>
      <dsp:spPr>
        <a:xfrm>
          <a:off x="1553633" y="574"/>
          <a:ext cx="545873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Assess context, potential, and ramifications of professionalization of other paraprofessionals</a:t>
          </a:r>
        </a:p>
      </dsp:txBody>
      <dsp:txXfrm>
        <a:off x="1553633" y="574"/>
        <a:ext cx="5458736" cy="1345137"/>
      </dsp:txXfrm>
    </dsp:sp>
    <dsp:sp modelId="{D4F488AB-422A-4FD5-8654-057EE2E201C9}">
      <dsp:nvSpPr>
        <dsp:cNvPr id="0" name=""/>
        <dsp:cNvSpPr/>
      </dsp:nvSpPr>
      <dsp:spPr>
        <a:xfrm>
          <a:off x="0" y="1681996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77393-B2D0-43B5-9DB7-976B715C5D1E}">
      <dsp:nvSpPr>
        <dsp:cNvPr id="0" name=""/>
        <dsp:cNvSpPr/>
      </dsp:nvSpPr>
      <dsp:spPr>
        <a:xfrm>
          <a:off x="406904" y="1984652"/>
          <a:ext cx="739825" cy="73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695CF-4DF7-4180-AF83-A473B73E984E}">
      <dsp:nvSpPr>
        <dsp:cNvPr id="0" name=""/>
        <dsp:cNvSpPr/>
      </dsp:nvSpPr>
      <dsp:spPr>
        <a:xfrm>
          <a:off x="1553633" y="1681996"/>
          <a:ext cx="315556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Collaborative research</a:t>
          </a:r>
        </a:p>
      </dsp:txBody>
      <dsp:txXfrm>
        <a:off x="1553633" y="1681996"/>
        <a:ext cx="3155566" cy="1345137"/>
      </dsp:txXfrm>
    </dsp:sp>
    <dsp:sp modelId="{46B447B5-8322-4095-B441-4F0E7351B100}">
      <dsp:nvSpPr>
        <dsp:cNvPr id="0" name=""/>
        <dsp:cNvSpPr/>
      </dsp:nvSpPr>
      <dsp:spPr>
        <a:xfrm>
          <a:off x="4709200" y="1681996"/>
          <a:ext cx="2303169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Photovoice, other visual data collection methods</a:t>
          </a:r>
        </a:p>
      </dsp:txBody>
      <dsp:txXfrm>
        <a:off x="4709200" y="1681996"/>
        <a:ext cx="2303169" cy="1345137"/>
      </dsp:txXfrm>
    </dsp:sp>
    <dsp:sp modelId="{0503E91B-79FF-4A99-A508-CCE61D6B745D}">
      <dsp:nvSpPr>
        <dsp:cNvPr id="0" name=""/>
        <dsp:cNvSpPr/>
      </dsp:nvSpPr>
      <dsp:spPr>
        <a:xfrm>
          <a:off x="0" y="3363418"/>
          <a:ext cx="7012370" cy="13451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06E26-0455-482C-B3AB-94F886CE14F6}">
      <dsp:nvSpPr>
        <dsp:cNvPr id="0" name=""/>
        <dsp:cNvSpPr/>
      </dsp:nvSpPr>
      <dsp:spPr>
        <a:xfrm>
          <a:off x="406904" y="3666074"/>
          <a:ext cx="739825" cy="73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754DB-A6C6-4D38-8B10-F4992C5E2CDD}">
      <dsp:nvSpPr>
        <dsp:cNvPr id="0" name=""/>
        <dsp:cNvSpPr/>
      </dsp:nvSpPr>
      <dsp:spPr>
        <a:xfrm>
          <a:off x="1553633" y="3363418"/>
          <a:ext cx="3155566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Rapid ethnographic research</a:t>
          </a:r>
        </a:p>
      </dsp:txBody>
      <dsp:txXfrm>
        <a:off x="1553633" y="3363418"/>
        <a:ext cx="3155566" cy="1345137"/>
      </dsp:txXfrm>
    </dsp:sp>
    <dsp:sp modelId="{48FBD649-514C-46E0-9A0C-04F2705644BA}">
      <dsp:nvSpPr>
        <dsp:cNvPr id="0" name=""/>
        <dsp:cNvSpPr/>
      </dsp:nvSpPr>
      <dsp:spPr>
        <a:xfrm>
          <a:off x="4709200" y="3363418"/>
          <a:ext cx="2303169" cy="1345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60" tIns="142360" rIns="142360" bIns="14236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 help inform policy, get data back faster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Co-publish with participants – policy briefs</a:t>
          </a:r>
        </a:p>
      </dsp:txBody>
      <dsp:txXfrm>
        <a:off x="4709200" y="3363418"/>
        <a:ext cx="2303169" cy="1345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960C4-B4E4-4941-BC11-F75BF7309F46}">
      <dsp:nvSpPr>
        <dsp:cNvPr id="0" name=""/>
        <dsp:cNvSpPr/>
      </dsp:nvSpPr>
      <dsp:spPr>
        <a:xfrm>
          <a:off x="2224191" y="12437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CD486-7A04-40FF-938A-6688D1A925B5}">
      <dsp:nvSpPr>
        <dsp:cNvPr id="0" name=""/>
        <dsp:cNvSpPr/>
      </dsp:nvSpPr>
      <dsp:spPr>
        <a:xfrm>
          <a:off x="821562" y="1680055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Roles:</a:t>
          </a:r>
        </a:p>
      </dsp:txBody>
      <dsp:txXfrm>
        <a:off x="821562" y="1680055"/>
        <a:ext cx="4315781" cy="647367"/>
      </dsp:txXfrm>
    </dsp:sp>
    <dsp:sp modelId="{60B8CFD5-F5B9-462E-87C6-88FF374A9D48}">
      <dsp:nvSpPr>
        <dsp:cNvPr id="0" name=""/>
        <dsp:cNvSpPr/>
      </dsp:nvSpPr>
      <dsp:spPr>
        <a:xfrm>
          <a:off x="821562" y="2400489"/>
          <a:ext cx="4315781" cy="126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 CHWs in the design, process, and analysis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CHWs as co-researchers, data collectors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Leverage connections, knowledge of CHWs</a:t>
          </a:r>
          <a:endParaRPr lang="en-US" sz="1700" kern="1200" dirty="0"/>
        </a:p>
      </dsp:txBody>
      <dsp:txXfrm>
        <a:off x="821562" y="2400489"/>
        <a:ext cx="4315781" cy="1265310"/>
      </dsp:txXfrm>
    </dsp:sp>
    <dsp:sp modelId="{F42395A3-7641-44CE-8115-1BC0D97A2670}">
      <dsp:nvSpPr>
        <dsp:cNvPr id="0" name=""/>
        <dsp:cNvSpPr/>
      </dsp:nvSpPr>
      <dsp:spPr>
        <a:xfrm>
          <a:off x="7295234" y="12437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648F0-9058-4C10-AC56-5441B3551387}">
      <dsp:nvSpPr>
        <dsp:cNvPr id="0" name=""/>
        <dsp:cNvSpPr/>
      </dsp:nvSpPr>
      <dsp:spPr>
        <a:xfrm>
          <a:off x="5892605" y="1680055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Sources:</a:t>
          </a:r>
          <a:endParaRPr lang="en-US" sz="3600" kern="1200" dirty="0"/>
        </a:p>
      </dsp:txBody>
      <dsp:txXfrm>
        <a:off x="5892605" y="1680055"/>
        <a:ext cx="4315781" cy="647367"/>
      </dsp:txXfrm>
    </dsp:sp>
    <dsp:sp modelId="{612D3E30-3183-469A-BE10-03B0FFDE9B54}">
      <dsp:nvSpPr>
        <dsp:cNvPr id="0" name=""/>
        <dsp:cNvSpPr/>
      </dsp:nvSpPr>
      <dsp:spPr>
        <a:xfrm>
          <a:off x="5892605" y="2400489"/>
          <a:ext cx="4315781" cy="126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Maes et al. (2014)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C3 Project (2018)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CHW Section of APHA (2023)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Growing calls CHW inclusion in research</a:t>
          </a:r>
          <a:endParaRPr lang="en-US" sz="1700" kern="1200" dirty="0"/>
        </a:p>
      </dsp:txBody>
      <dsp:txXfrm>
        <a:off x="5892605" y="2400489"/>
        <a:ext cx="4315781" cy="126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47BF-67DE-9C4A-92B4-DBB9C477C6B0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31B4C-ACF4-7941-A04F-1F316F03E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1B4C-ACF4-7941-A04F-1F316F03E8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8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1B4C-ACF4-7941-A04F-1F316F03E8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6FAB9-25D8-7342-8DBD-5F12E41C7F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1B4C-ACF4-7941-A04F-1F316F03E8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F8B5A-CBF9-9C44-96B5-032FD2825A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8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1B4C-ACF4-7941-A04F-1F316F03E8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5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9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7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3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1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6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4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2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C78E018-7B61-F545-A042-B673D0F6A059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2428DEA-BF64-9A4F-B93D-7EBC45676E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450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ilogan@csustan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ha.org/apha-communities/member-sections/community-health-worker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rilogan@csustan.edu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16B3-4FA4-3C46-A2E2-76D374A52A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health Workers, Professional Citizenship, &amp;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4AA5D-DA8B-0D44-8B55-0CC48B979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Key Topics from the CHW Movement in Indiana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8F2F8-490C-6B42-9EEC-1C95A2456ED2}"/>
              </a:ext>
            </a:extLst>
          </p:cNvPr>
          <p:cNvSpPr txBox="1"/>
          <p:nvPr/>
        </p:nvSpPr>
        <p:spPr>
          <a:xfrm>
            <a:off x="581191" y="3172070"/>
            <a:ext cx="4334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Ryan I. Logan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PhD, MPH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Assistant Professor of Medical Anthropology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California State University, Stanislaus</a:t>
            </a:r>
          </a:p>
          <a:p>
            <a:r>
              <a:rPr lang="en-US" dirty="0">
                <a:hlinkClick r:id="rId2"/>
              </a:rPr>
              <a:t>rilogan@csustan.edu</a:t>
            </a:r>
            <a:r>
              <a:rPr lang="en-US" dirty="0"/>
              <a:t> </a:t>
            </a:r>
          </a:p>
        </p:txBody>
      </p:sp>
      <p:pic>
        <p:nvPicPr>
          <p:cNvPr id="6" name="Picture 2" descr="Image of the state of Indiana">
            <a:extLst>
              <a:ext uri="{FF2B5EF4-FFF2-40B4-BE49-F238E27FC236}">
                <a16:creationId xmlns:a16="http://schemas.microsoft.com/office/drawing/2014/main" id="{EBCED9D1-8136-ED4F-A287-F738D568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23" y="3210717"/>
            <a:ext cx="1961817" cy="30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lifornia State University, Stanislaus - Wikipedia">
            <a:extLst>
              <a:ext uri="{FF2B5EF4-FFF2-40B4-BE49-F238E27FC236}">
                <a16:creationId xmlns:a16="http://schemas.microsoft.com/office/drawing/2014/main" id="{0BC3EE81-1304-FB95-1D50-98B15E11F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0" y="4458703"/>
            <a:ext cx="1725002" cy="17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13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56B4-1EAB-914B-B172-CEBB25C9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DBE9C-CEC9-BE4F-8F7F-1B0935F41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98137"/>
            <a:ext cx="5514808" cy="3630795"/>
          </a:xfrm>
        </p:spPr>
        <p:txBody>
          <a:bodyPr anchor="t">
            <a:normAutofit fontScale="92500" lnSpcReduction="10000"/>
          </a:bodyPr>
          <a:lstStyle/>
          <a:p>
            <a:r>
              <a:rPr lang="en-US" b="1" dirty="0"/>
              <a:t>Data collection:</a:t>
            </a:r>
          </a:p>
          <a:p>
            <a:pPr lvl="1"/>
            <a:r>
              <a:rPr lang="en-US" dirty="0"/>
              <a:t>Long-term engagement 2016 to 2018</a:t>
            </a:r>
          </a:p>
          <a:p>
            <a:pPr lvl="1"/>
            <a:r>
              <a:rPr lang="en-US" dirty="0"/>
              <a:t>Follow-up research 2019-2023</a:t>
            </a:r>
          </a:p>
          <a:p>
            <a:pPr lvl="1"/>
            <a:endParaRPr lang="en-US" sz="400" dirty="0"/>
          </a:p>
          <a:p>
            <a:r>
              <a:rPr lang="en-US" b="1" dirty="0"/>
              <a:t>Location:</a:t>
            </a:r>
          </a:p>
          <a:p>
            <a:pPr lvl="1"/>
            <a:r>
              <a:rPr lang="en-US" dirty="0"/>
              <a:t>Indiana</a:t>
            </a:r>
          </a:p>
          <a:p>
            <a:pPr lvl="1"/>
            <a:endParaRPr lang="en-US" sz="400" dirty="0"/>
          </a:p>
          <a:p>
            <a:r>
              <a:rPr lang="en-US" b="1" dirty="0"/>
              <a:t>Methods</a:t>
            </a:r>
          </a:p>
          <a:p>
            <a:pPr lvl="1"/>
            <a:r>
              <a:rPr lang="en-US" dirty="0"/>
              <a:t>Semi-structured interviews (n=49)</a:t>
            </a:r>
          </a:p>
          <a:p>
            <a:pPr lvl="1"/>
            <a:r>
              <a:rPr lang="en-US" dirty="0"/>
              <a:t>Participant observation (n&gt;300 hours)</a:t>
            </a:r>
          </a:p>
          <a:p>
            <a:pPr lvl="1"/>
            <a:r>
              <a:rPr lang="en-US" dirty="0"/>
              <a:t>Photovoice</a:t>
            </a:r>
          </a:p>
          <a:p>
            <a:pPr lvl="1"/>
            <a:r>
              <a:rPr lang="en-US" dirty="0"/>
              <a:t>Collaborative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2D4D3-AAF0-1546-8C08-F54FC613B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2071227"/>
            <a:ext cx="5114758" cy="4084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0700DB-1245-DF49-A161-FED17521F5B7}"/>
              </a:ext>
            </a:extLst>
          </p:cNvPr>
          <p:cNvSpPr txBox="1"/>
          <p:nvPr/>
        </p:nvSpPr>
        <p:spPr>
          <a:xfrm>
            <a:off x="0" y="6602671"/>
            <a:ext cx="10625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source: Logan, Ryan I. 2022. </a:t>
            </a:r>
            <a:r>
              <a:rPr lang="en-US" sz="1200" i="1" dirty="0"/>
              <a:t>Boundaries of Care: Community Health Workers in the United States</a:t>
            </a:r>
            <a:r>
              <a:rPr lang="en-US" sz="1200" dirty="0"/>
              <a:t>. Lanham, MD: Lexington Books.</a:t>
            </a:r>
          </a:p>
        </p:txBody>
      </p:sp>
    </p:spTree>
    <p:extLst>
      <p:ext uri="{BB962C8B-B14F-4D97-AF65-F5344CB8AC3E}">
        <p14:creationId xmlns:p14="http://schemas.microsoft.com/office/powerpoint/2010/main" val="1478464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858541D-2420-42BA-AE82-6F4C2C953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305D22-9D29-496C-9D4A-9ED19F72D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27040C2-2DE8-458B-B7BC-1ED5AE84A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9BD303-D1E8-4AF0-AB64-E765E7F09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13A7C3E-79D5-4261-ACEF-01D0DA633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98D765-9CF7-454B-A89D-67139D11E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21326AF-D406-B711-65F3-5F2C4091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000698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Professional Citizenship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1102D-0B2C-1B6C-7860-4153487BE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5475712"/>
            <a:ext cx="10993546" cy="4760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Theoretical Framing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011B4-99F5-D75B-B6F1-2EB73402F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61" r="-1" b="21613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D717798-8BAA-4099-9D3A-90FA73CA3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DB9816-CB1F-41E6-A9DC-48798575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887CCD-73DA-4045-8282-893DA4F0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199"/>
            <a:ext cx="1854170" cy="9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CECAB9-42CA-473A-8872-E45E7F34E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976" y="453643"/>
            <a:ext cx="5557491" cy="985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81839B-0DC3-4197-A213-925857DAA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615271"/>
            <a:ext cx="11298934" cy="118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3BB0E-D972-BC45-83F8-BC47AA50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Theoretical Framing: Medical Citizenship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2D6A9E-4C52-4330-BB5E-CD9074D08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17694" cy="404568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8E76CE3A-3E52-DE46-BCB9-6393A5F35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148" y="2526849"/>
            <a:ext cx="3372672" cy="337267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19DFD0A-82E8-4F3A-907A-A4A598617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9496" y="2180496"/>
            <a:ext cx="1846504" cy="199250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Group of people">
            <a:extLst>
              <a:ext uri="{FF2B5EF4-FFF2-40B4-BE49-F238E27FC236}">
                <a16:creationId xmlns:a16="http://schemas.microsoft.com/office/drawing/2014/main" id="{AB7B2B6F-0857-3248-8895-966896F6D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8891" y="2439043"/>
            <a:ext cx="1496864" cy="149686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FB8B602-B4DC-4797-8173-5C3902A7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233672"/>
            <a:ext cx="1854170" cy="199250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No sign">
            <a:extLst>
              <a:ext uri="{FF2B5EF4-FFF2-40B4-BE49-F238E27FC236}">
                <a16:creationId xmlns:a16="http://schemas.microsoft.com/office/drawing/2014/main" id="{49EB7F8F-9F59-5042-8BB5-65A71665BB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8269" y="4490465"/>
            <a:ext cx="1496864" cy="1496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AEAA-FEBF-2944-9E1F-471BD2478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977" y="2180496"/>
            <a:ext cx="5557490" cy="4045683"/>
          </a:xfrm>
        </p:spPr>
        <p:txBody>
          <a:bodyPr>
            <a:normAutofit/>
          </a:bodyPr>
          <a:lstStyle/>
          <a:p>
            <a:r>
              <a:rPr lang="en-US" dirty="0"/>
              <a:t>Medical citizenship: “how membership in a state, a society, or even humanity itself is mediated by prevailing regimes of health-related power and knowledge” (Good et al. 2010, 177)</a:t>
            </a:r>
          </a:p>
          <a:p>
            <a:pPr lvl="1"/>
            <a:r>
              <a:rPr lang="en-US" dirty="0"/>
              <a:t>Essentially being denied access to care, resources – thus lacking belonging (i.e., citizenship)</a:t>
            </a:r>
          </a:p>
          <a:p>
            <a:pPr lvl="1"/>
            <a:r>
              <a:rPr lang="en-US" i="1" dirty="0"/>
              <a:t>See also </a:t>
            </a:r>
            <a:r>
              <a:rPr lang="en-US" dirty="0" err="1"/>
              <a:t>Nichter</a:t>
            </a:r>
            <a:r>
              <a:rPr lang="en-US" dirty="0"/>
              <a:t> 2008; Wailoo, Livingston, and </a:t>
            </a:r>
            <a:r>
              <a:rPr lang="en-US" dirty="0" err="1"/>
              <a:t>Guarnaccia</a:t>
            </a:r>
            <a:r>
              <a:rPr lang="en-US" dirty="0"/>
              <a:t> 2006 </a:t>
            </a:r>
          </a:p>
        </p:txBody>
      </p:sp>
    </p:spTree>
    <p:extLst>
      <p:ext uri="{BB962C8B-B14F-4D97-AF65-F5344CB8AC3E}">
        <p14:creationId xmlns:p14="http://schemas.microsoft.com/office/powerpoint/2010/main" val="58713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315D-4152-894C-9613-E3BCBA5E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Framing: Professional Citizenship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404F5-54F4-7B4F-8120-C95043127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Professional Citizenship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9B5667-E6E4-6E47-B9C3-02C95E6979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“the belongingness or legitimacy of a group within a professional workforce”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BEDA9A-2978-D94E-8D39-DAEAB08E1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Legitimizing Mechanisms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445AE0-7510-DC44-97F6-5FDEE191BA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“facilitate belongingness and/or foster legitimacy”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52381-FC6B-FF41-A404-207CA9C75D3E}"/>
              </a:ext>
            </a:extLst>
          </p:cNvPr>
          <p:cNvSpPr txBox="1"/>
          <p:nvPr/>
        </p:nvSpPr>
        <p:spPr>
          <a:xfrm>
            <a:off x="0" y="6581001"/>
            <a:ext cx="1219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Logan, Ryan I. 2021. “Professionalization as a ‘Double-Edged Sword’: Assessing the Professional Citizenship of CHWs in the Midwest.” </a:t>
            </a:r>
            <a:r>
              <a:rPr lang="en-US" sz="1200" i="1" dirty="0"/>
              <a:t>Human Organization </a:t>
            </a:r>
            <a:r>
              <a:rPr lang="en-US" sz="1200" dirty="0"/>
              <a:t>80, no. 3: 192-202.</a:t>
            </a:r>
          </a:p>
        </p:txBody>
      </p:sp>
    </p:spTree>
    <p:extLst>
      <p:ext uri="{BB962C8B-B14F-4D97-AF65-F5344CB8AC3E}">
        <p14:creationId xmlns:p14="http://schemas.microsoft.com/office/powerpoint/2010/main" val="124942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74EFE6-7F0E-4B59-B933-BFBD637C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FB34A8-10F5-4547-BF49-2049380A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1107672"/>
            <a:ext cx="3427985" cy="1684514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Three Legitimizing Mechanisms (in Indiana)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0840DA-88D4-4E87-9CF9-3EDAEB794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CE4254-7B12-4B72-B232-2F24D1217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EB4D8E-5A3D-4348-AB7F-4A919AF8B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93EDF8D-4F48-4B26-AFA1-2410766EE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EC060-D2B1-8649-8979-4FA55C9FE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1" y="2150533"/>
            <a:ext cx="3427985" cy="370826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Certification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Name branding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Medicaid Reimbursement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EC3AD1-DA06-4E55-8EEF-078419965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5433" y="638174"/>
            <a:ext cx="3680469" cy="282842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iploma">
            <a:extLst>
              <a:ext uri="{FF2B5EF4-FFF2-40B4-BE49-F238E27FC236}">
                <a16:creationId xmlns:a16="http://schemas.microsoft.com/office/drawing/2014/main" id="{CCE95192-709E-A348-BAFC-0691CFF67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3966" y="971404"/>
            <a:ext cx="2132584" cy="213258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EFD83C0-7D88-4396-8CF2-B807E97D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598" y="3568647"/>
            <a:ext cx="3680469" cy="282842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ontract RTL">
            <a:extLst>
              <a:ext uri="{FF2B5EF4-FFF2-40B4-BE49-F238E27FC236}">
                <a16:creationId xmlns:a16="http://schemas.microsoft.com/office/drawing/2014/main" id="{E20CAC64-D6D6-B844-B2FB-63D4D6591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3966" y="3909800"/>
            <a:ext cx="2132584" cy="21325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3A5CDF9-D53B-425C-8FFC-92ACC6A1C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180" y="638174"/>
            <a:ext cx="3680469" cy="575516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Employee badge">
            <a:extLst>
              <a:ext uri="{FF2B5EF4-FFF2-40B4-BE49-F238E27FC236}">
                <a16:creationId xmlns:a16="http://schemas.microsoft.com/office/drawing/2014/main" id="{0F51F716-4BF9-3A41-B014-C9B58C02D9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7531" y="2002794"/>
            <a:ext cx="3033384" cy="303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3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46553-7BC7-B845-AB22-C26A82AC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1.) Certification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E2BF7-E73E-FC4B-AD1C-6718F94D4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3D3959-58E2-7947-8D68-9ABCBB9032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Serves almost as a degree</a:t>
            </a:r>
          </a:p>
          <a:p>
            <a:r>
              <a:rPr lang="en-US" dirty="0"/>
              <a:t>Add legitimacy to CHW skillset</a:t>
            </a:r>
          </a:p>
          <a:p>
            <a:r>
              <a:rPr lang="en-US" dirty="0"/>
              <a:t>Wider acceptance especially in healthcare workforce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0EAAAE-943E-B946-B914-24324E4F7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Ramifications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908333-8BC1-FA47-A029-E7CC080B5E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Exclusionary?</a:t>
            </a:r>
          </a:p>
          <a:p>
            <a:pPr lvl="1"/>
            <a:r>
              <a:rPr lang="en-US" dirty="0"/>
              <a:t>$1,500 tuition</a:t>
            </a:r>
          </a:p>
          <a:p>
            <a:pPr lvl="1"/>
            <a:r>
              <a:rPr lang="en-US" dirty="0"/>
              <a:t>70-hour time commitment</a:t>
            </a:r>
          </a:p>
          <a:p>
            <a:r>
              <a:rPr lang="en-US" dirty="0"/>
              <a:t>CHW hierarchy?</a:t>
            </a:r>
          </a:p>
        </p:txBody>
      </p:sp>
      <p:pic>
        <p:nvPicPr>
          <p:cNvPr id="9" name="Graphic 8" descr="Diploma">
            <a:extLst>
              <a:ext uri="{FF2B5EF4-FFF2-40B4-BE49-F238E27FC236}">
                <a16:creationId xmlns:a16="http://schemas.microsoft.com/office/drawing/2014/main" id="{BF8121EA-B86B-354E-A036-1EA162D7E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3505" y="500173"/>
            <a:ext cx="1447302" cy="14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66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Employee badge">
            <a:extLst>
              <a:ext uri="{FF2B5EF4-FFF2-40B4-BE49-F238E27FC236}">
                <a16:creationId xmlns:a16="http://schemas.microsoft.com/office/drawing/2014/main" id="{0142EA40-2362-334F-8F76-F0FDF00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6749" y="536795"/>
            <a:ext cx="1374058" cy="1374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4558B-52B2-6E44-B585-7C39D621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2.) Name branding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1F735-18E9-AF46-89BC-29BFB46A7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EE13E-14F6-B84D-9200-0E51CF9E1A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recognition</a:t>
            </a:r>
          </a:p>
          <a:p>
            <a:r>
              <a:rPr lang="en-US" dirty="0"/>
              <a:t>Consistency</a:t>
            </a:r>
          </a:p>
          <a:p>
            <a:r>
              <a:rPr lang="en-US" dirty="0"/>
              <a:t>Necessary to qualify for Medicaid reimbursement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C3766-4890-9E4B-AC10-092128989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Ramifications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F62B6-5903-B040-B08D-54A7E91A84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Adequately capturing scope of the work</a:t>
            </a:r>
          </a:p>
          <a:p>
            <a:r>
              <a:rPr lang="en-US" dirty="0"/>
              <a:t>Lack of flexibility in titling could restrict positions</a:t>
            </a:r>
          </a:p>
        </p:txBody>
      </p:sp>
    </p:spTree>
    <p:extLst>
      <p:ext uri="{BB962C8B-B14F-4D97-AF65-F5344CB8AC3E}">
        <p14:creationId xmlns:p14="http://schemas.microsoft.com/office/powerpoint/2010/main" val="184221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235689-72FD-CB43-80A0-6683B5E0F50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17342" y="689166"/>
            <a:ext cx="78657" cy="5572123"/>
          </a:xfrm>
          <a:prstGeom prst="line">
            <a:avLst/>
          </a:prstGeom>
          <a:ln w="1047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B25B851-6F4B-D546-AE69-1C40CB296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98" y="1071270"/>
            <a:ext cx="9213085" cy="5381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E2960D-44CF-364E-86B0-21C0537E44F7}"/>
              </a:ext>
            </a:extLst>
          </p:cNvPr>
          <p:cNvSpPr txBox="1"/>
          <p:nvPr/>
        </p:nvSpPr>
        <p:spPr>
          <a:xfrm>
            <a:off x="-44244" y="6603875"/>
            <a:ext cx="12191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source: Logan, Ryan I. 2021. “Professionalization as a ‘Double-Edged Sword’: Assessing the Professional Citizenship of CHWs in the Midwest.” </a:t>
            </a:r>
            <a:r>
              <a:rPr lang="en-US" sz="1200" i="1" dirty="0"/>
              <a:t>Human Organization </a:t>
            </a:r>
            <a:r>
              <a:rPr lang="en-US" sz="1200" dirty="0"/>
              <a:t>80, no. 3: 192-202.</a:t>
            </a:r>
          </a:p>
        </p:txBody>
      </p:sp>
      <p:sp>
        <p:nvSpPr>
          <p:cNvPr id="11" name="Moon 10">
            <a:extLst>
              <a:ext uri="{FF2B5EF4-FFF2-40B4-BE49-F238E27FC236}">
                <a16:creationId xmlns:a16="http://schemas.microsoft.com/office/drawing/2014/main" id="{63E707D5-BB15-BD47-9459-DB635DCF40A4}"/>
              </a:ext>
            </a:extLst>
          </p:cNvPr>
          <p:cNvSpPr/>
          <p:nvPr/>
        </p:nvSpPr>
        <p:spPr>
          <a:xfrm rot="5400000">
            <a:off x="5402980" y="-4620255"/>
            <a:ext cx="1228725" cy="10618841"/>
          </a:xfrm>
          <a:prstGeom prst="mo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0A9C5F33-7A18-3940-B3C1-50FBE7CC47B6}"/>
              </a:ext>
            </a:extLst>
          </p:cNvPr>
          <p:cNvSpPr/>
          <p:nvPr/>
        </p:nvSpPr>
        <p:spPr>
          <a:xfrm rot="10800000">
            <a:off x="5767380" y="5670811"/>
            <a:ext cx="328613" cy="1071563"/>
          </a:xfrm>
          <a:prstGeom prst="blockArc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17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AA6C-45B2-1147-8F37-BF8EF0BF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the Term “Community health worker”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1A3E8-1EE5-4742-8A53-BFBB8082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/>
              <a:t>I don’t think it’s the best term [community health worker]. Don’t ask me what is the best term [laughter], because it just depends. 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But I think there is too much health in it . . . and the danger of the term is that it’s </a:t>
            </a:r>
            <a:r>
              <a:rPr lang="en-US" i="1" dirty="0"/>
              <a:t>too</a:t>
            </a:r>
            <a:r>
              <a:rPr lang="en-US" dirty="0"/>
              <a:t> medicalized. 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And we know that medical is just a tiny little bit of the person’s health. It almost is, “Well, that’s the consequence of everything else that is going on” so we’re now calling it [the CHW position] the consequence.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Lucía, CHW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8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571B2-3957-0344-8A01-39F4FBE6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3.) Medicaid Reimbursement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CAE8C-013B-034C-95B0-F6A3FAB9B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D026C-D502-474C-A4F0-BA552E7A65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Incentivize hiring of CHWs</a:t>
            </a:r>
          </a:p>
          <a:p>
            <a:r>
              <a:rPr lang="en-US" dirty="0"/>
              <a:t>Send workers to certification course, or grandfather</a:t>
            </a:r>
          </a:p>
          <a:p>
            <a:pPr lvl="1"/>
            <a:r>
              <a:rPr lang="en-US" dirty="0"/>
              <a:t>Also addresses title issue</a:t>
            </a:r>
          </a:p>
          <a:p>
            <a:r>
              <a:rPr lang="en-US" dirty="0"/>
              <a:t>CHW-specific services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3A657-44B2-0042-8CE3-485DA576F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Ramifications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49D3C-22BF-BE4D-9802-F5541BDF59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Services strictly medical focused</a:t>
            </a:r>
          </a:p>
          <a:p>
            <a:pPr lvl="1"/>
            <a:r>
              <a:rPr lang="en-US" dirty="0"/>
              <a:t>Risk overmedicalizing the position</a:t>
            </a:r>
          </a:p>
          <a:p>
            <a:r>
              <a:rPr lang="en-US" dirty="0"/>
              <a:t>Advocacy, time spent addressing </a:t>
            </a:r>
            <a:r>
              <a:rPr lang="en-US" dirty="0" err="1"/>
              <a:t>SDoH</a:t>
            </a:r>
            <a:r>
              <a:rPr lang="en-US" dirty="0"/>
              <a:t> not currently reimbursed</a:t>
            </a:r>
          </a:p>
        </p:txBody>
      </p:sp>
      <p:pic>
        <p:nvPicPr>
          <p:cNvPr id="7" name="Graphic 6" descr="Contract RTL">
            <a:extLst>
              <a:ext uri="{FF2B5EF4-FFF2-40B4-BE49-F238E27FC236}">
                <a16:creationId xmlns:a16="http://schemas.microsoft.com/office/drawing/2014/main" id="{7F9E10BC-B0E5-2B4B-B5D2-B69448736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4007" y="603847"/>
            <a:ext cx="1239953" cy="12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1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274610-0B8D-4F68-A77F-F6160E3C8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FD0E9-20BD-BC0B-87BE-CAD2ECA4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4" y="4999383"/>
            <a:ext cx="11293599" cy="952428"/>
          </a:xfrm>
        </p:spPr>
        <p:txBody>
          <a:bodyPr anchor="ctr">
            <a:normAutofit/>
          </a:bodyPr>
          <a:lstStyle/>
          <a:p>
            <a:r>
              <a:rPr lang="en-US"/>
              <a:t>Outline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820321-1BC7-42E1-B710-A84C5A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1"/>
            <a:ext cx="11298933" cy="4377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26AE0-EBFE-438D-AA3D-CAA6DAC6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57326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8057AF-D878-40E9-BA0D-638F35F05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057326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E46F63-BF3A-400A-A34D-308744F04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53769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0002FA-E6D5-8DBD-BDE0-66B020F64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805806"/>
              </p:ext>
            </p:extLst>
          </p:nvPr>
        </p:nvGraphicFramePr>
        <p:xfrm>
          <a:off x="1090001" y="1093924"/>
          <a:ext cx="10004654" cy="314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379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wo people holding each other's hands">
            <a:extLst>
              <a:ext uri="{FF2B5EF4-FFF2-40B4-BE49-F238E27FC236}">
                <a16:creationId xmlns:a16="http://schemas.microsoft.com/office/drawing/2014/main" id="{596A57A7-283A-A208-E9EE-569A2CD2E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" t="23223" r="825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rgbClr val="9772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rgbClr val="9772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rgbClr val="9772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B4D12B-6BE4-FF0C-96B2-643F4BAE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572000"/>
            <a:ext cx="10993549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Advocacy as Caregiving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0E963-8FAD-82E1-A77E-D14ACD30C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5467246"/>
            <a:ext cx="10993546" cy="4848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600">
              <a:solidFill>
                <a:srgbClr val="9772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42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0931-3C71-5E4B-8032-B3D1F2EE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Advocacy &amp; Advocacy as Caregiving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B24EEC-6D30-8148-99C3-05B407D0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4"/>
            <a:ext cx="11029616" cy="4187085"/>
          </a:xfrm>
        </p:spPr>
        <p:txBody>
          <a:bodyPr anchor="t"/>
          <a:lstStyle/>
          <a:p>
            <a:r>
              <a:rPr lang="en-US" b="1" dirty="0"/>
              <a:t>Micro-level advocacy</a:t>
            </a:r>
            <a:r>
              <a:rPr lang="en-US" dirty="0"/>
              <a:t>: impacts individual clients, changes organizational policy</a:t>
            </a:r>
          </a:p>
          <a:p>
            <a:pPr lvl="1"/>
            <a:r>
              <a:rPr lang="en-US" dirty="0"/>
              <a:t>Speaking up for a client, getting an organization to have multiple language forms</a:t>
            </a:r>
          </a:p>
          <a:p>
            <a:pPr lvl="1"/>
            <a:endParaRPr lang="en-US" sz="1000" dirty="0"/>
          </a:p>
          <a:p>
            <a:r>
              <a:rPr lang="en-US" b="1" dirty="0"/>
              <a:t>Macro-level advocacy</a:t>
            </a:r>
            <a:r>
              <a:rPr lang="en-US" dirty="0"/>
              <a:t>: impacts at the community, societal level</a:t>
            </a:r>
          </a:p>
          <a:p>
            <a:pPr lvl="1"/>
            <a:r>
              <a:rPr lang="en-US" dirty="0"/>
              <a:t>Organizing health fairs, community events; working with politicians, organizing town halls</a:t>
            </a:r>
          </a:p>
          <a:p>
            <a:pPr lvl="1"/>
            <a:endParaRPr lang="en-US" sz="1000" dirty="0"/>
          </a:p>
          <a:p>
            <a:r>
              <a:rPr lang="en-US" b="1" dirty="0"/>
              <a:t>Professional-level advocacy</a:t>
            </a:r>
            <a:r>
              <a:rPr lang="en-US" dirty="0"/>
              <a:t>: impacts in the professional workforce</a:t>
            </a:r>
          </a:p>
          <a:p>
            <a:pPr lvl="1"/>
            <a:r>
              <a:rPr lang="en-US" dirty="0"/>
              <a:t>CHW advocating to other professionals (or their own employers) regarding their legitimacy of the CHW position</a:t>
            </a:r>
          </a:p>
          <a:p>
            <a:pPr lvl="1"/>
            <a:endParaRPr lang="en-US" dirty="0"/>
          </a:p>
          <a:p>
            <a:r>
              <a:rPr lang="en-US" dirty="0"/>
              <a:t>Advocacy served in and of itself as a </a:t>
            </a:r>
            <a:r>
              <a:rPr lang="en-US" b="1" i="1" dirty="0"/>
              <a:t>form of caregiving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B649EF-A543-5848-AF61-5C6A17997F0F}"/>
              </a:ext>
            </a:extLst>
          </p:cNvPr>
          <p:cNvCxnSpPr>
            <a:cxnSpLocks/>
          </p:cNvCxnSpPr>
          <p:nvPr/>
        </p:nvCxnSpPr>
        <p:spPr>
          <a:xfrm>
            <a:off x="581192" y="3117674"/>
            <a:ext cx="10775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F42029-C9F9-7649-8F91-4FDD6E10C8C3}"/>
              </a:ext>
            </a:extLst>
          </p:cNvPr>
          <p:cNvCxnSpPr>
            <a:cxnSpLocks/>
          </p:cNvCxnSpPr>
          <p:nvPr/>
        </p:nvCxnSpPr>
        <p:spPr>
          <a:xfrm>
            <a:off x="581192" y="4200879"/>
            <a:ext cx="10775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2C5E80-CFF3-FB40-B8BE-D685E17760FF}"/>
              </a:ext>
            </a:extLst>
          </p:cNvPr>
          <p:cNvCxnSpPr>
            <a:cxnSpLocks/>
          </p:cNvCxnSpPr>
          <p:nvPr/>
        </p:nvCxnSpPr>
        <p:spPr>
          <a:xfrm>
            <a:off x="581192" y="5229254"/>
            <a:ext cx="10775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FBE4B35-0E9B-3CF3-20D2-4CF2807F0959}"/>
              </a:ext>
            </a:extLst>
          </p:cNvPr>
          <p:cNvSpPr txBox="1"/>
          <p:nvPr/>
        </p:nvSpPr>
        <p:spPr>
          <a:xfrm>
            <a:off x="0" y="622595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Logan, Ryan I. 2019. Being a Community Health Worker Means Advocating: Participation, Perceptions, and Challenges in Advocacy. </a:t>
            </a:r>
            <a:r>
              <a:rPr lang="en-US" sz="1200" i="1" dirty="0"/>
              <a:t>Anthropology in Action </a:t>
            </a:r>
            <a:r>
              <a:rPr lang="en-US" sz="1200" dirty="0"/>
              <a:t>26, no. 2: 9-18.  Building from the work of Sabo et al. 2013. Predictors and a Framework for Fostering Community Advocacy as a Community Health Worker Core Function to Eliminate Health Disparities. </a:t>
            </a:r>
            <a:r>
              <a:rPr lang="en-US" sz="1200" i="1" dirty="0"/>
              <a:t>American Journal of Public Health</a:t>
            </a:r>
            <a:r>
              <a:rPr lang="en-US" sz="1200" dirty="0"/>
              <a:t> 103, no. 7: e67-e73.</a:t>
            </a:r>
          </a:p>
        </p:txBody>
      </p:sp>
    </p:spTree>
    <p:extLst>
      <p:ext uri="{BB962C8B-B14F-4D97-AF65-F5344CB8AC3E}">
        <p14:creationId xmlns:p14="http://schemas.microsoft.com/office/powerpoint/2010/main" val="362184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1544315" y="1478463"/>
            <a:ext cx="8980695" cy="18368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3432" y="94995"/>
            <a:ext cx="8085137" cy="13128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Addressing </a:t>
            </a:r>
            <a:r>
              <a:rPr lang="en-US" dirty="0" err="1">
                <a:solidFill>
                  <a:schemeClr val="tx1"/>
                </a:solidFill>
              </a:rPr>
              <a:t>SDoH</a:t>
            </a:r>
            <a:r>
              <a:rPr lang="en-US" dirty="0">
                <a:solidFill>
                  <a:schemeClr val="tx1"/>
                </a:solidFill>
              </a:rPr>
              <a:t> through Advocacy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18608" y="1692590"/>
            <a:ext cx="2183049" cy="1457367"/>
            <a:chOff x="694607" y="1692589"/>
            <a:chExt cx="2183049" cy="1457367"/>
          </a:xfrm>
          <a:solidFill>
            <a:srgbClr val="C00000"/>
          </a:solidFill>
          <a:effectLst/>
        </p:grpSpPr>
        <p:sp>
          <p:nvSpPr>
            <p:cNvPr id="4" name="Pentagon 3"/>
            <p:cNvSpPr/>
            <p:nvPr/>
          </p:nvSpPr>
          <p:spPr>
            <a:xfrm>
              <a:off x="694607" y="1692589"/>
              <a:ext cx="2183049" cy="1457367"/>
            </a:xfrm>
            <a:prstGeom prst="homePlate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  <a:effectLst>
              <a:glow rad="101600">
                <a:schemeClr val="accent6">
                  <a:alpha val="75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3664" y="2162812"/>
              <a:ext cx="1805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(Lack of) Transportation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84123" y="1711292"/>
            <a:ext cx="2183049" cy="1438664"/>
            <a:chOff x="2560122" y="1711292"/>
            <a:chExt cx="2183049" cy="1438664"/>
          </a:xfrm>
          <a:solidFill>
            <a:srgbClr val="C00000"/>
          </a:solidFill>
        </p:grpSpPr>
        <p:sp>
          <p:nvSpPr>
            <p:cNvPr id="6" name="Pentagon 5"/>
            <p:cNvSpPr/>
            <p:nvPr/>
          </p:nvSpPr>
          <p:spPr>
            <a:xfrm>
              <a:off x="2560122" y="1711292"/>
              <a:ext cx="2183049" cy="1438664"/>
            </a:xfrm>
            <a:prstGeom prst="homePlat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glow rad="101600">
                <a:schemeClr val="accent6">
                  <a:alpha val="75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3062" y="2208115"/>
              <a:ext cx="180597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</a:rPr>
                <a:t>Food insecurity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87800" y="4160538"/>
            <a:ext cx="2213856" cy="1300354"/>
            <a:chOff x="663800" y="4160538"/>
            <a:chExt cx="2213856" cy="1300354"/>
          </a:xfrm>
          <a:solidFill>
            <a:schemeClr val="accent5"/>
          </a:solidFill>
        </p:grpSpPr>
        <p:sp>
          <p:nvSpPr>
            <p:cNvPr id="10" name="Pentagon 9"/>
            <p:cNvSpPr/>
            <p:nvPr/>
          </p:nvSpPr>
          <p:spPr>
            <a:xfrm>
              <a:off x="694607" y="4160538"/>
              <a:ext cx="2183049" cy="1300354"/>
            </a:xfrm>
            <a:prstGeom prst="homePlat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bg2">
                  <a:lumMod val="50000"/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800" y="4210580"/>
              <a:ext cx="1865515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50" dirty="0">
                  <a:solidFill>
                    <a:srgbClr val="FFFFFF"/>
                  </a:solidFill>
                </a:rPr>
                <a:t>Mapping out bus routes, bus passes, transporting clients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74687" y="4160538"/>
            <a:ext cx="2192485" cy="1300355"/>
            <a:chOff x="2550686" y="4160537"/>
            <a:chExt cx="2192485" cy="1300355"/>
          </a:xfrm>
          <a:solidFill>
            <a:schemeClr val="accent5"/>
          </a:solidFill>
        </p:grpSpPr>
        <p:sp>
          <p:nvSpPr>
            <p:cNvPr id="12" name="Pentagon 11"/>
            <p:cNvSpPr/>
            <p:nvPr/>
          </p:nvSpPr>
          <p:spPr>
            <a:xfrm>
              <a:off x="2560122" y="4160537"/>
              <a:ext cx="2183049" cy="1300355"/>
            </a:xfrm>
            <a:prstGeom prst="homePlat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bg2">
                  <a:lumMod val="50000"/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0686" y="4254466"/>
              <a:ext cx="19448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</a:rPr>
                <a:t>Connecting to food pantry, applying for food stamps for clients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42501" y="4160538"/>
            <a:ext cx="2183049" cy="1301662"/>
            <a:chOff x="4518500" y="4160538"/>
            <a:chExt cx="2183049" cy="1301662"/>
          </a:xfrm>
          <a:solidFill>
            <a:schemeClr val="accent5"/>
          </a:solidFill>
        </p:grpSpPr>
        <p:sp>
          <p:nvSpPr>
            <p:cNvPr id="15" name="Pentagon 14"/>
            <p:cNvSpPr/>
            <p:nvPr/>
          </p:nvSpPr>
          <p:spPr>
            <a:xfrm>
              <a:off x="4518500" y="4160538"/>
              <a:ext cx="2183049" cy="1301662"/>
            </a:xfrm>
            <a:prstGeom prst="homePlat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bg2">
                  <a:lumMod val="50000"/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18501" y="4276674"/>
              <a:ext cx="18655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</a:rPr>
                <a:t>Connecting to services, attending appointments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95825" y="2017829"/>
            <a:ext cx="2089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Health disparities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561856" y="2227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SDoH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396297" y="4644059"/>
            <a:ext cx="121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Advocacy</a:t>
            </a:r>
          </a:p>
        </p:txBody>
      </p:sp>
      <p:sp>
        <p:nvSpPr>
          <p:cNvPr id="24" name="Right Arrow 23"/>
          <p:cNvSpPr/>
          <p:nvPr/>
        </p:nvSpPr>
        <p:spPr>
          <a:xfrm rot="16200000">
            <a:off x="6476284" y="3505162"/>
            <a:ext cx="663734" cy="416687"/>
          </a:xfrm>
          <a:prstGeom prst="rightArrow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  <a:effectLst>
            <a:glow rad="38100">
              <a:schemeClr val="bg2">
                <a:lumMod val="50000"/>
                <a:alpha val="75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035866">
            <a:off x="7827396" y="3605798"/>
            <a:ext cx="1329959" cy="451387"/>
          </a:xfrm>
          <a:prstGeom prst="rightArrow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  <a:effectLst>
            <a:glow rad="38100">
              <a:schemeClr val="bg2">
                <a:lumMod val="50000"/>
                <a:alpha val="75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6200000">
            <a:off x="4644095" y="3501773"/>
            <a:ext cx="663734" cy="416687"/>
          </a:xfrm>
          <a:prstGeom prst="rightArrow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  <a:effectLst>
            <a:glow rad="38100">
              <a:schemeClr val="bg2">
                <a:lumMod val="50000"/>
                <a:alpha val="75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6200000">
            <a:off x="2613443" y="3498817"/>
            <a:ext cx="663734" cy="416687"/>
          </a:xfrm>
          <a:prstGeom prst="rightArrow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  <a:effectLst>
            <a:glow rad="38100">
              <a:schemeClr val="bg2">
                <a:lumMod val="50000"/>
                <a:alpha val="75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8623128" y="4999344"/>
            <a:ext cx="1988124" cy="1858657"/>
            <a:chOff x="7099128" y="4999343"/>
            <a:chExt cx="1988124" cy="1858657"/>
          </a:xfrm>
        </p:grpSpPr>
        <p:sp>
          <p:nvSpPr>
            <p:cNvPr id="34" name="Diamond 33"/>
            <p:cNvSpPr/>
            <p:nvPr/>
          </p:nvSpPr>
          <p:spPr>
            <a:xfrm>
              <a:off x="7099128" y="4999343"/>
              <a:ext cx="1988124" cy="1858657"/>
            </a:xfrm>
            <a:prstGeom prst="diamond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>
              <a:glow rad="139700">
                <a:srgbClr val="FFFF00">
                  <a:alpha val="40000"/>
                </a:srgb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13639" y="5462200"/>
              <a:ext cx="1587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Building health equity</a:t>
              </a:r>
            </a:p>
          </p:txBody>
        </p:sp>
      </p:grpSp>
      <p:sp>
        <p:nvSpPr>
          <p:cNvPr id="33" name="Right Arrow 32"/>
          <p:cNvSpPr/>
          <p:nvPr/>
        </p:nvSpPr>
        <p:spPr>
          <a:xfrm rot="2574856">
            <a:off x="7912818" y="5202405"/>
            <a:ext cx="1078883" cy="514108"/>
          </a:xfrm>
          <a:prstGeom prst="rightArrow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  <a:effectLst>
            <a:glow rad="38100">
              <a:schemeClr val="bg2">
                <a:lumMod val="50000"/>
                <a:alpha val="75000"/>
              </a:schemeClr>
            </a:glow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-635069" y="35716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6042501" y="1711292"/>
            <a:ext cx="2183049" cy="1438664"/>
            <a:chOff x="4518500" y="1711292"/>
            <a:chExt cx="2183049" cy="1438664"/>
          </a:xfrm>
          <a:noFill/>
        </p:grpSpPr>
        <p:sp>
          <p:nvSpPr>
            <p:cNvPr id="8" name="Pentagon 7"/>
            <p:cNvSpPr/>
            <p:nvPr/>
          </p:nvSpPr>
          <p:spPr>
            <a:xfrm>
              <a:off x="4518500" y="1711292"/>
              <a:ext cx="2183049" cy="1438664"/>
            </a:xfrm>
            <a:prstGeom prst="homePlate">
              <a:avLst/>
            </a:prstGeom>
            <a:grpFill/>
            <a:ln>
              <a:solidFill>
                <a:srgbClr val="C00000"/>
              </a:solidFill>
            </a:ln>
            <a:effectLst>
              <a:glow rad="101600">
                <a:schemeClr val="accent6">
                  <a:alpha val="75000"/>
                </a:schemeClr>
              </a:glow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18500" y="1800169"/>
              <a:ext cx="1434065" cy="132343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Barriers to care (e.g., financial, language, legal status)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3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animBg="1"/>
      <p:bldP spid="25" grpId="0" animBg="1"/>
      <p:bldP spid="31" grpId="0" animBg="1"/>
      <p:bldP spid="32" grpId="0" animBg="1"/>
      <p:bldP spid="33" grpId="0" animBg="1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rrows pointing towards different directions">
            <a:extLst>
              <a:ext uri="{FF2B5EF4-FFF2-40B4-BE49-F238E27FC236}">
                <a16:creationId xmlns:a16="http://schemas.microsoft.com/office/drawing/2014/main" id="{1B0B1617-AD5F-E971-6030-34080F392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3" t="9091" r="12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rgbClr val="5792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rgbClr val="5792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rgbClr val="5792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8AEB2E4-E1AE-A532-1F7E-41149C05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572000"/>
            <a:ext cx="10993549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Research with &amp; For CHWs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93B4A1-8FEF-03BF-0FD3-527148FE3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5467246"/>
            <a:ext cx="10993546" cy="4848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rgbClr val="5792A4"/>
                </a:solidFill>
              </a:rPr>
              <a:t>Steps Forward</a:t>
            </a:r>
          </a:p>
        </p:txBody>
      </p:sp>
    </p:spTree>
    <p:extLst>
      <p:ext uri="{BB962C8B-B14F-4D97-AF65-F5344CB8AC3E}">
        <p14:creationId xmlns:p14="http://schemas.microsoft.com/office/powerpoint/2010/main" val="1514188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E7C34-FB23-7940-9405-5640E4B8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Roles for Social Scientists &amp; CHWs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09317AD9-42B1-B586-E014-A1EF3C783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290950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4385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8275C-65CA-66BA-562C-AB89C7AC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Involving CHWs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A40C0A9-A973-BDEE-BA86-06FA5D741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682765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24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5C730-B2AA-D6B2-99AA-5996EED7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066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6A85F-601B-EF4B-98DB-AA75D5FD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BCF88-FAF3-1B49-B183-AE4C5FFEF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71248"/>
            <a:ext cx="11029616" cy="4629997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/>
              <a:t>American Public Health Association. 2023. Community Health Workers. Retrieved from: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https://www.apha.org/apha-communities/member-sections/community-health-workers</a:t>
            </a:r>
            <a:endParaRPr lang="en-US" dirty="0"/>
          </a:p>
          <a:p>
            <a:r>
              <a:rPr lang="en-US" dirty="0"/>
              <a:t>Community Health Worker Core Consensus Project (C3). 2018. “Together Leaning Toward the Sky.” Retrieved from: . https://0d6c00fe-eae1-492b -8e7d-80acecb5a3c8.filesusr.com/</a:t>
            </a:r>
            <a:r>
              <a:rPr lang="en-US" dirty="0" err="1"/>
              <a:t>ugd</a:t>
            </a:r>
            <a:r>
              <a:rPr lang="en-US" dirty="0"/>
              <a:t>/7ec4232b0893bcc93a422396c744b e8c1d54d1.pdf</a:t>
            </a:r>
          </a:p>
          <a:p>
            <a:r>
              <a:rPr lang="en-US" dirty="0"/>
              <a:t>Good et al. 2010.  </a:t>
            </a:r>
            <a:r>
              <a:rPr lang="en-US" i="1" dirty="0"/>
              <a:t>A Reader in Medical Anthropology: Theoretical Trajectories, Emergent Realities</a:t>
            </a:r>
            <a:r>
              <a:rPr lang="en-US" dirty="0"/>
              <a:t>. Malden: Wiley-Blackwell Publishing.</a:t>
            </a:r>
          </a:p>
          <a:p>
            <a:r>
              <a:rPr lang="en-US" dirty="0"/>
              <a:t>Logan, Ryan I. 2021. “Professionalization as a ‘Double-Edged Sword’: Assessing the Professional Citizenship of Community Health Workers in the Midwest.” </a:t>
            </a:r>
            <a:r>
              <a:rPr lang="en-US" i="1" dirty="0"/>
              <a:t>Human Organization</a:t>
            </a:r>
            <a:r>
              <a:rPr lang="en-US" dirty="0"/>
              <a:t> 80, no. 3: 192-202.</a:t>
            </a:r>
          </a:p>
          <a:p>
            <a:r>
              <a:rPr lang="en-US" dirty="0"/>
              <a:t>Logan, Ryan I. 2022. </a:t>
            </a:r>
            <a:r>
              <a:rPr lang="en-US" i="1" dirty="0"/>
              <a:t>Boundaries of Care: Community Health Workers in the United States</a:t>
            </a:r>
            <a:r>
              <a:rPr lang="en-US" dirty="0"/>
              <a:t>. Lanham: Lexington Books.</a:t>
            </a:r>
          </a:p>
          <a:p>
            <a:r>
              <a:rPr lang="en-US" dirty="0" err="1"/>
              <a:t>Maes</a:t>
            </a:r>
            <a:r>
              <a:rPr lang="en-US" dirty="0"/>
              <a:t> et al. 2014. “Listening to Community Health Workers: How Ethnographic Research Can Inform Positive Relationships  Among Community Health Workers, Health Institutions, and Communities.” </a:t>
            </a:r>
            <a:r>
              <a:rPr lang="en-US" i="1" dirty="0"/>
              <a:t>American Journal of Public Health </a:t>
            </a:r>
            <a:r>
              <a:rPr lang="en-US" dirty="0"/>
              <a:t>104, no. 5 (2014): e5–e9.</a:t>
            </a:r>
          </a:p>
          <a:p>
            <a:r>
              <a:rPr lang="en-US" dirty="0" err="1"/>
              <a:t>Nichter</a:t>
            </a:r>
            <a:r>
              <a:rPr lang="en-US" dirty="0"/>
              <a:t>, Mark. 2008. </a:t>
            </a:r>
            <a:r>
              <a:rPr lang="en-US" i="1" dirty="0"/>
              <a:t>Global Health: Why Cultural Perceptions, Social Representations, and Biopolitics Matter</a:t>
            </a:r>
            <a:r>
              <a:rPr lang="en-US" dirty="0"/>
              <a:t>. Tucson: University of Arizona Press.</a:t>
            </a:r>
          </a:p>
          <a:p>
            <a:r>
              <a:rPr lang="en-US" dirty="0"/>
              <a:t>Wailoo et al.. 2006. </a:t>
            </a:r>
            <a:r>
              <a:rPr lang="en-US" i="1" dirty="0"/>
              <a:t>A Death Retold: Jessica Santillan, the Bungled Transplant, and Paradoxes of Medical Citizenship</a:t>
            </a:r>
            <a:r>
              <a:rPr lang="en-US" dirty="0"/>
              <a:t>. Chapel Hill: The University of North Carolina Press.</a:t>
            </a:r>
          </a:p>
        </p:txBody>
      </p:sp>
    </p:spTree>
    <p:extLst>
      <p:ext uri="{BB962C8B-B14F-4D97-AF65-F5344CB8AC3E}">
        <p14:creationId xmlns:p14="http://schemas.microsoft.com/office/powerpoint/2010/main" val="3728880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Yellow question mark">
            <a:extLst>
              <a:ext uri="{FF2B5EF4-FFF2-40B4-BE49-F238E27FC236}">
                <a16:creationId xmlns:a16="http://schemas.microsoft.com/office/drawing/2014/main" id="{3CF4BA6B-4B8D-7B53-059F-DEFEFF818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9BD3344-30D9-D66C-3BCA-E740DE99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Questions?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rilogan@csustan.edu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een building in a cornfield">
            <a:extLst>
              <a:ext uri="{FF2B5EF4-FFF2-40B4-BE49-F238E27FC236}">
                <a16:creationId xmlns:a16="http://schemas.microsoft.com/office/drawing/2014/main" id="{4BDFAA37-CEBF-4374-A07E-FAF35B927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5" t="23391" r="5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rgbClr val="0891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rgbClr val="0891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rgbClr val="0891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9ECFDE-28DA-AF2B-5A6B-E4B68824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572000"/>
            <a:ext cx="10993549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The Field Site &amp; Research Context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CDEC3E-7080-5C43-16F5-0774217B3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5467246"/>
            <a:ext cx="10993546" cy="4848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rgbClr val="0891EA"/>
                </a:solidFill>
              </a:rPr>
              <a:t>CHWs, Indiana, Research Methods, &amp; the State of Health</a:t>
            </a:r>
          </a:p>
        </p:txBody>
      </p:sp>
    </p:spTree>
    <p:extLst>
      <p:ext uri="{BB962C8B-B14F-4D97-AF65-F5344CB8AC3E}">
        <p14:creationId xmlns:p14="http://schemas.microsoft.com/office/powerpoint/2010/main" val="212213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3084-82F1-7C49-8239-B8796AD3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Potential impacts of CHW Integration in Indiana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735B-C039-CF4F-9749-063D10902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11029616" cy="43818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“For Indiana especially, the shortage of healthcare workers is beginning to be a challenge…[there’s] </a:t>
            </a:r>
            <a:r>
              <a:rPr lang="en-US" dirty="0" err="1"/>
              <a:t>gotta</a:t>
            </a:r>
            <a:r>
              <a:rPr lang="en-US" dirty="0"/>
              <a:t> be an entry into it [the healthcare workforce] because not everyone is going to be an RN or a phlebotomist but they could be that health educator or member of a healthcare team that follows as a patient that helps keep them from relapsing or being admitted to a hospital because they didn’t know how to manage their chronic condition.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/>
              <a:t>That’s where I see a great importance for CHWs, to be that educator where the doctor or nurse doesn’t have the time to do that. . . . They [medical professionals] cannot hand-hold, but the CHW could possibly help that individual. The CHW could focus on the individual client and help them not go back into the system.”</a:t>
            </a:r>
          </a:p>
          <a:p>
            <a:pPr marL="0" indent="0">
              <a:buNone/>
            </a:pPr>
            <a:endParaRPr lang="en-US" sz="5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Martha, CHW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0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of the State of Indiana, USA - Nations Online Project">
            <a:extLst>
              <a:ext uri="{FF2B5EF4-FFF2-40B4-BE49-F238E27FC236}">
                <a16:creationId xmlns:a16="http://schemas.microsoft.com/office/drawing/2014/main" id="{DFA33D12-65A3-184D-A76C-06FDF19E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783429"/>
            <a:ext cx="6889749" cy="57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3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32">
            <a:extLst>
              <a:ext uri="{FF2B5EF4-FFF2-40B4-BE49-F238E27FC236}">
                <a16:creationId xmlns:a16="http://schemas.microsoft.com/office/drawing/2014/main" id="{B50AF7FF-0BB3-4D42-87AF-2FAC46297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34">
            <a:extLst>
              <a:ext uri="{FF2B5EF4-FFF2-40B4-BE49-F238E27FC236}">
                <a16:creationId xmlns:a16="http://schemas.microsoft.com/office/drawing/2014/main" id="{3F02C26E-7EB2-4808-9497-CB1627FED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E2D55-A601-4644-9DDD-9BBDFA49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/>
              <a:t>Indiana Community Health Workers Association (INCHWA)</a:t>
            </a:r>
          </a:p>
        </p:txBody>
      </p:sp>
      <p:pic>
        <p:nvPicPr>
          <p:cNvPr id="1026" name="Picture 2" descr="Indiana Community Health Workers Association">
            <a:extLst>
              <a:ext uri="{FF2B5EF4-FFF2-40B4-BE49-F238E27FC236}">
                <a16:creationId xmlns:a16="http://schemas.microsoft.com/office/drawing/2014/main" id="{82F270DA-76DA-A440-A8A7-98BAF4694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70" y="1637711"/>
            <a:ext cx="3032063" cy="8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036">
            <a:extLst>
              <a:ext uri="{FF2B5EF4-FFF2-40B4-BE49-F238E27FC236}">
                <a16:creationId xmlns:a16="http://schemas.microsoft.com/office/drawing/2014/main" id="{6FCD3A50-A981-447A-B92E-805F81472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2"/>
            <a:ext cx="3695019" cy="282703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E2E224-A998-7947-B26E-3B239D6D9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760" y="3881184"/>
            <a:ext cx="1962283" cy="21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38">
            <a:extLst>
              <a:ext uri="{FF2B5EF4-FFF2-40B4-BE49-F238E27FC236}">
                <a16:creationId xmlns:a16="http://schemas.microsoft.com/office/drawing/2014/main" id="{ADFB5F11-83FD-42E2-BABD-CAD7B27D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134" y="3557674"/>
            <a:ext cx="3695019" cy="282703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4DC0D-6172-CA44-8396-A30AF14B9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Incorporated in 2015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Led by a president (a CHW),  supported by a board of directors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Based in central Indiana but serves CHWs in the state as a whole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Houses the CHW certification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Conducts increasing amounts of research with universities to enhance the CHW workforce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Conducts monthly Zoom sessions, workshops, guest speakers, etc.</a:t>
            </a:r>
          </a:p>
        </p:txBody>
      </p:sp>
    </p:spTree>
    <p:extLst>
      <p:ext uri="{BB962C8B-B14F-4D97-AF65-F5344CB8AC3E}">
        <p14:creationId xmlns:p14="http://schemas.microsoft.com/office/powerpoint/2010/main" val="15019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395EE-AEDC-D142-A68E-1CDD6F850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/>
              <a:t>Health &amp; Social Issues in Indiana</a:t>
            </a:r>
            <a:endParaRPr lang="en-US" dirty="0"/>
          </a:p>
        </p:txBody>
      </p:sp>
      <p:pic>
        <p:nvPicPr>
          <p:cNvPr id="4" name="Picture 2" descr="Image of the state of Indiana">
            <a:extLst>
              <a:ext uri="{FF2B5EF4-FFF2-40B4-BE49-F238E27FC236}">
                <a16:creationId xmlns:a16="http://schemas.microsoft.com/office/drawing/2014/main" id="{BEBAAC4E-AAEF-5F43-B578-BAB04E37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47" y="1254396"/>
            <a:ext cx="2845090" cy="441099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A8439-6D28-354D-945D-BB8A72DF9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Hostile political climate for migrants, populations of color, LGBTQ+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Currently ranked 35/50 (America’s Health Rankings 2023)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Had ranked at 41/50 during data collection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Specific health issues CHWs could address (America’s Health Rankings 2023):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Diabetes (36)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Obesity (38)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Smoking (41)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Preventable hospitalizations (37)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Infant mortality (40)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Public health funding ($76 per capita, 45)</a:t>
            </a:r>
          </a:p>
        </p:txBody>
      </p:sp>
    </p:spTree>
    <p:extLst>
      <p:ext uri="{BB962C8B-B14F-4D97-AF65-F5344CB8AC3E}">
        <p14:creationId xmlns:p14="http://schemas.microsoft.com/office/powerpoint/2010/main" val="4352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F04A7-C6AB-474E-AF12-D81573AC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Community health worker (CHW)?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4FA8-5700-C74C-A271-F5D4FDE2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9987"/>
            <a:ext cx="11029616" cy="425592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“A community health worker is a frontline public health worker who is a trusted member of and/or has an unusually close understanding of the community served</a:t>
            </a:r>
            <a:r>
              <a:rPr lang="en-US" dirty="0"/>
              <a:t>. This trusting relationship enables the worker to serve as a liaison/link/intermediary between health/social services and the community to facilitate access to services and improve the quality and cultural competence of service delivery.</a:t>
            </a:r>
          </a:p>
          <a:p>
            <a:endParaRPr lang="en-US" sz="500" dirty="0"/>
          </a:p>
          <a:p>
            <a:pPr marL="0" indent="0">
              <a:buNone/>
            </a:pPr>
            <a:r>
              <a:rPr lang="en-US" dirty="0"/>
              <a:t>A community health worker also builds individual and community capacity by increasing health knowledge and self-sufficiency through a range of activities such as </a:t>
            </a:r>
            <a:r>
              <a:rPr lang="en-US" b="1" dirty="0"/>
              <a:t>outreach, community education, informal counseling, social support and advocacy</a:t>
            </a:r>
            <a:r>
              <a:rPr lang="en-US" dirty="0"/>
              <a:t>.</a:t>
            </a:r>
            <a:r>
              <a:rPr lang="en-US" b="1" dirty="0"/>
              <a:t>”</a:t>
            </a:r>
          </a:p>
          <a:p>
            <a:pPr marL="0" indent="0">
              <a:buNone/>
            </a:pPr>
            <a:endParaRPr lang="en-US" sz="1000" b="1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CHW Section of the American Public Health Association (2023) [emphasis added]</a:t>
            </a:r>
          </a:p>
        </p:txBody>
      </p:sp>
    </p:spTree>
    <p:extLst>
      <p:ext uri="{BB962C8B-B14F-4D97-AF65-F5344CB8AC3E}">
        <p14:creationId xmlns:p14="http://schemas.microsoft.com/office/powerpoint/2010/main" val="37502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6C97-AE25-9642-937A-9694B243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 Team &amp; Social Determinants of Health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EBDC7-6BBF-C74C-A339-D68B0ABA4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Healthcare Team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1C7AEB-1CF1-6742-A0BB-5DBD6D989B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Medical doctors</a:t>
            </a:r>
          </a:p>
          <a:p>
            <a:r>
              <a:rPr lang="en-US" dirty="0"/>
              <a:t>Physician associates</a:t>
            </a:r>
          </a:p>
          <a:p>
            <a:r>
              <a:rPr lang="en-US" dirty="0"/>
              <a:t>Nurses</a:t>
            </a:r>
          </a:p>
          <a:p>
            <a:r>
              <a:rPr lang="en-US" dirty="0"/>
              <a:t>Dentists</a:t>
            </a:r>
          </a:p>
          <a:p>
            <a:r>
              <a:rPr lang="en-US" dirty="0"/>
              <a:t>Social workers</a:t>
            </a:r>
          </a:p>
          <a:p>
            <a:r>
              <a:rPr lang="en-US" dirty="0"/>
              <a:t>Pharmacists</a:t>
            </a:r>
          </a:p>
          <a:p>
            <a:r>
              <a:rPr lang="en-US" b="1" dirty="0"/>
              <a:t>+ CHWs [officially]?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D01BAA-6969-0641-9777-0F5109950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Social Determinants of Health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E4922E-5EE8-AB49-BA09-3D003147A7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Some examples:</a:t>
            </a:r>
          </a:p>
          <a:p>
            <a:pPr lvl="1"/>
            <a:r>
              <a:rPr lang="en-US" dirty="0"/>
              <a:t>Access to (healthy) food, health care, safe spaces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dirty="0"/>
              <a:t>Finances</a:t>
            </a:r>
          </a:p>
          <a:p>
            <a:pPr lvl="1"/>
            <a:r>
              <a:rPr lang="en-US" dirty="0"/>
              <a:t>Health insurance</a:t>
            </a:r>
          </a:p>
          <a:p>
            <a:pPr lvl="1"/>
            <a:r>
              <a:rPr lang="en-US" dirty="0"/>
              <a:t>Health education</a:t>
            </a:r>
          </a:p>
        </p:txBody>
      </p:sp>
    </p:spTree>
    <p:extLst>
      <p:ext uri="{BB962C8B-B14F-4D97-AF65-F5344CB8AC3E}">
        <p14:creationId xmlns:p14="http://schemas.microsoft.com/office/powerpoint/2010/main" val="29311774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955</TotalTime>
  <Words>1651</Words>
  <Application>Microsoft Macintosh PowerPoint</Application>
  <PresentationFormat>Widescreen</PresentationFormat>
  <Paragraphs>199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Gill Sans MT</vt:lpstr>
      <vt:lpstr>Wingdings</vt:lpstr>
      <vt:lpstr>Wingdings 2</vt:lpstr>
      <vt:lpstr>Dividend</vt:lpstr>
      <vt:lpstr>Community health Workers, Professional Citizenship, &amp; Advocacy</vt:lpstr>
      <vt:lpstr>Outline</vt:lpstr>
      <vt:lpstr>The Field Site &amp; Research Context</vt:lpstr>
      <vt:lpstr>Summarizing Potential impacts of CHW Integration in Indiana</vt:lpstr>
      <vt:lpstr>PowerPoint Presentation</vt:lpstr>
      <vt:lpstr>Indiana Community Health Workers Association (INCHWA)</vt:lpstr>
      <vt:lpstr>Health &amp; Social Issues in Indiana</vt:lpstr>
      <vt:lpstr>What is a Community health worker (CHW)?</vt:lpstr>
      <vt:lpstr>HealthCare  Team &amp; Social Determinants of Health</vt:lpstr>
      <vt:lpstr>Methods &amp; Location</vt:lpstr>
      <vt:lpstr>Professional Citizenship</vt:lpstr>
      <vt:lpstr>Theoretical Framing: Medical Citizenship</vt:lpstr>
      <vt:lpstr>Theoretical Framing: Professional Citizenship</vt:lpstr>
      <vt:lpstr>Three Legitimizing Mechanisms (in Indiana)</vt:lpstr>
      <vt:lpstr>1.) Certification</vt:lpstr>
      <vt:lpstr>2.) Name branding</vt:lpstr>
      <vt:lpstr>PowerPoint Presentation</vt:lpstr>
      <vt:lpstr>Implications of the Term “Community health worker”</vt:lpstr>
      <vt:lpstr>3.) Medicaid Reimbursement</vt:lpstr>
      <vt:lpstr>Advocacy as Caregiving</vt:lpstr>
      <vt:lpstr>Levels of Advocacy &amp; Advocacy as Caregiving</vt:lpstr>
      <vt:lpstr>Addressing SDoH through Advocacy</vt:lpstr>
      <vt:lpstr>Research with &amp; For CHWs</vt:lpstr>
      <vt:lpstr>Roles for Social Scientists &amp; CHWs</vt:lpstr>
      <vt:lpstr>Involving CHWs</vt:lpstr>
      <vt:lpstr>Thank you</vt:lpstr>
      <vt:lpstr>References</vt:lpstr>
      <vt:lpstr>Questions?  rilogan@csustan.edu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Ryan Logan</dc:creator>
  <cp:lastModifiedBy>Ryan Logan</cp:lastModifiedBy>
  <cp:revision>43</cp:revision>
  <dcterms:created xsi:type="dcterms:W3CDTF">2022-01-24T13:55:31Z</dcterms:created>
  <dcterms:modified xsi:type="dcterms:W3CDTF">2023-06-20T15:21:55Z</dcterms:modified>
</cp:coreProperties>
</file>