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5.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omments/modernComment_7FE4E518_9E94F960.xml" ContentType="application/vnd.ms-powerpoint.comments+xml"/>
  <Override PartName="/ppt/comments/modernComment_7FE4E627_B7F3ED3F.xml" ContentType="application/vnd.ms-powerpoint.comments+xml"/>
  <Override PartName="/ppt/comments/modernComment_7FE4E628_C024936C.xml" ContentType="application/vnd.ms-powerpoint.comments+xml"/>
  <Override PartName="/ppt/comments/modernComment_7FE4E620_F06ADCC2.xml" ContentType="application/vnd.ms-powerpoint.comments+xml"/>
  <Override PartName="/ppt/comments/modernComment_7FE4E61C_B676D9E3.xml" ContentType="application/vnd.ms-powerpoint.comment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4" r:id="rId5"/>
    <p:sldMasterId id="2147483715" r:id="rId6"/>
    <p:sldMasterId id="2147483729" r:id="rId7"/>
    <p:sldMasterId id="2147483736" r:id="rId8"/>
    <p:sldMasterId id="2147483752" r:id="rId9"/>
    <p:sldMasterId id="2147483758" r:id="rId10"/>
  </p:sldMasterIdLst>
  <p:notesMasterIdLst>
    <p:notesMasterId r:id="rId29"/>
  </p:notesMasterIdLst>
  <p:handoutMasterIdLst>
    <p:handoutMasterId r:id="rId30"/>
  </p:handoutMasterIdLst>
  <p:sldIdLst>
    <p:sldId id="2145707288" r:id="rId11"/>
    <p:sldId id="2145707561" r:id="rId12"/>
    <p:sldId id="2145707559" r:id="rId13"/>
    <p:sldId id="2145707560" r:id="rId14"/>
    <p:sldId id="2145707566" r:id="rId15"/>
    <p:sldId id="2145707567" r:id="rId16"/>
    <p:sldId id="2145707562" r:id="rId17"/>
    <p:sldId id="2145707563" r:id="rId18"/>
    <p:sldId id="2145707554" r:id="rId19"/>
    <p:sldId id="2145707557" r:id="rId20"/>
    <p:sldId id="2145707556" r:id="rId21"/>
    <p:sldId id="2145707549" r:id="rId22"/>
    <p:sldId id="2145707552" r:id="rId23"/>
    <p:sldId id="2145707548" r:id="rId24"/>
    <p:sldId id="535" r:id="rId25"/>
    <p:sldId id="534" r:id="rId26"/>
    <p:sldId id="2145707570" r:id="rId27"/>
    <p:sldId id="2145707571" r:id="rId28"/>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4" userDrawn="1">
          <p15:clr>
            <a:srgbClr val="A4A3A4"/>
          </p15:clr>
        </p15:guide>
        <p15:guide id="2" pos="36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331F71C-EE5E-BBA6-15EE-E1F17FD7EDAE}" name="Hailey Gutzmer" initials="HG" userId="O0FMQVehczr0avCsEYwR+beRypQ3KJn1RaN2oN0f6Mg=" providerId="None"/>
  <p188:author id="{0D714BA4-7577-5609-4BC0-7DF8F48FF0AE}" name="Nnedi Onyejiuwa" initials="NO" userId="8rN14Z6oSoWhF7fVX1qu8b2d0cOK/7l9d1/SW6TfLn8="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29" name="Hailey Gutzmer" initials="HG" lastIdx="18" clrIdx="30">
    <p:extLst>
      <p:ext uri="{19B8F6BF-5375-455C-9EA6-DF929625EA0E}">
        <p15:presenceInfo xmlns:p15="http://schemas.microsoft.com/office/powerpoint/2012/main" userId="S-1-5-21-4095628063-3556742122-3606576086-246595" providerId="AD"/>
      </p:ext>
    </p:extLst>
  </p:cmAuthor>
  <p:cmAuthor id="1" name="PPG Comment" initials="KD" lastIdx="19" clrIdx="0">
    <p:extLst>
      <p:ext uri="{19B8F6BF-5375-455C-9EA6-DF929625EA0E}">
        <p15:presenceInfo xmlns:p15="http://schemas.microsoft.com/office/powerpoint/2012/main" userId="PPG Comment" providerId="None"/>
      </p:ext>
    </p:extLst>
  </p:cmAuthor>
  <p:cmAuthor id="30" name="stefanie costello" initials="sc" lastIdx="2" clrIdx="31">
    <p:extLst>
      <p:ext uri="{19B8F6BF-5375-455C-9EA6-DF929625EA0E}">
        <p15:presenceInfo xmlns:p15="http://schemas.microsoft.com/office/powerpoint/2012/main" userId="stefanie costello" providerId="None"/>
      </p:ext>
    </p:extLst>
  </p:cmAuthor>
  <p:cmAuthor id="2" name="Elizabeth Fowler" initials="EF" lastIdx="29" clrIdx="1">
    <p:extLst>
      <p:ext uri="{19B8F6BF-5375-455C-9EA6-DF929625EA0E}">
        <p15:presenceInfo xmlns:p15="http://schemas.microsoft.com/office/powerpoint/2012/main" userId="S-1-5-21-4095628063-3556742122-3606576086-233113" providerId="AD"/>
      </p:ext>
    </p:extLst>
  </p:cmAuthor>
  <p:cmAuthor id="31" name="Bonelli, Anna (CMS/CMCS)" initials="BA(" lastIdx="7" clrIdx="32">
    <p:extLst>
      <p:ext uri="{19B8F6BF-5375-455C-9EA6-DF929625EA0E}">
        <p15:presenceInfo xmlns:p15="http://schemas.microsoft.com/office/powerpoint/2012/main" userId="Bonelli, Anna (CMS/CMCS)" providerId="None"/>
      </p:ext>
    </p:extLst>
  </p:cmAuthor>
  <p:cmAuthor id="3" name="PPG" initials="PPG" lastIdx="55" clrIdx="2">
    <p:extLst>
      <p:ext uri="{19B8F6BF-5375-455C-9EA6-DF929625EA0E}">
        <p15:presenceInfo xmlns:p15="http://schemas.microsoft.com/office/powerpoint/2012/main" userId="PPG" providerId="None"/>
      </p:ext>
    </p:extLst>
  </p:cmAuthor>
  <p:cmAuthor id="32" name="Ariel Kennedy" initials="AK" lastIdx="1" clrIdx="33">
    <p:extLst>
      <p:ext uri="{19B8F6BF-5375-455C-9EA6-DF929625EA0E}">
        <p15:presenceInfo xmlns:p15="http://schemas.microsoft.com/office/powerpoint/2012/main" userId="S-1-5-21-4095628063-3556742122-3606576086-194588" providerId="AD"/>
      </p:ext>
    </p:extLst>
  </p:cmAuthor>
  <p:cmAuthor id="4" name="Emily Moore" initials="EM [2]" lastIdx="56" clrIdx="4">
    <p:extLst>
      <p:ext uri="{19B8F6BF-5375-455C-9EA6-DF929625EA0E}">
        <p15:presenceInfo xmlns:p15="http://schemas.microsoft.com/office/powerpoint/2012/main" userId="S-1-5-21-4095628063-3556742122-3606576086-196792" providerId="AD"/>
      </p:ext>
    </p:extLst>
  </p:cmAuthor>
  <p:cmAuthor id="5" name="Ellen Lukens" initials="EL" lastIdx="11" clrIdx="5">
    <p:extLst>
      <p:ext uri="{19B8F6BF-5375-455C-9EA6-DF929625EA0E}">
        <p15:presenceInfo xmlns:p15="http://schemas.microsoft.com/office/powerpoint/2012/main" userId="S-1-5-21-4095628063-3556742122-3606576086-140531" providerId="AD"/>
      </p:ext>
    </p:extLst>
  </p:cmAuthor>
  <p:cmAuthor id="6" name="Dawn Alley" initials="DA" lastIdx="7" clrIdx="6">
    <p:extLst>
      <p:ext uri="{19B8F6BF-5375-455C-9EA6-DF929625EA0E}">
        <p15:presenceInfo xmlns:p15="http://schemas.microsoft.com/office/powerpoint/2012/main" userId="S-1-5-21-4095628063-3556742122-3606576086-120662" providerId="AD"/>
      </p:ext>
    </p:extLst>
  </p:cmAuthor>
  <p:cmAuthor id="7" name="Arrah Tabe-Bedward" initials="AT" lastIdx="1" clrIdx="7">
    <p:extLst>
      <p:ext uri="{19B8F6BF-5375-455C-9EA6-DF929625EA0E}">
        <p15:presenceInfo xmlns:p15="http://schemas.microsoft.com/office/powerpoint/2012/main" userId="S-1-5-21-4095628063-3556742122-3606576086-10487" providerId="AD"/>
      </p:ext>
    </p:extLst>
  </p:cmAuthor>
  <p:cmAuthor id="8" name="Perrie Briskin" initials="PB" lastIdx="2" clrIdx="8">
    <p:extLst>
      <p:ext uri="{19B8F6BF-5375-455C-9EA6-DF929625EA0E}">
        <p15:presenceInfo xmlns:p15="http://schemas.microsoft.com/office/powerpoint/2012/main" userId="S-1-5-21-4095628063-3556742122-3606576086-243713" providerId="AD"/>
      </p:ext>
    </p:extLst>
  </p:cmAuthor>
  <p:cmAuthor id="9" name="Ashley Setala" initials="AS" lastIdx="28" clrIdx="9">
    <p:extLst>
      <p:ext uri="{19B8F6BF-5375-455C-9EA6-DF929625EA0E}">
        <p15:presenceInfo xmlns:p15="http://schemas.microsoft.com/office/powerpoint/2012/main" userId="Ashley Setala" providerId="None"/>
      </p:ext>
    </p:extLst>
  </p:cmAuthor>
  <p:cmAuthor id="10" name="ASHLEY SETALA" initials="AS" lastIdx="2" clrIdx="10">
    <p:extLst>
      <p:ext uri="{19B8F6BF-5375-455C-9EA6-DF929625EA0E}">
        <p15:presenceInfo xmlns:p15="http://schemas.microsoft.com/office/powerpoint/2012/main" userId="S-1-5-21-4095628063-3556742122-3606576086-71007" providerId="AD"/>
      </p:ext>
    </p:extLst>
  </p:cmAuthor>
  <p:cmAuthor id="11" name="Anne Marie Costello" initials="AMC" lastIdx="11" clrIdx="16">
    <p:extLst>
      <p:ext uri="{19B8F6BF-5375-455C-9EA6-DF929625EA0E}">
        <p15:presenceInfo xmlns:p15="http://schemas.microsoft.com/office/powerpoint/2012/main" userId="Anne Marie Costello" providerId="None"/>
      </p:ext>
    </p:extLst>
  </p:cmAuthor>
  <p:cmAuthor id="12" name="Jessica Stephens" initials="JS" lastIdx="3" clrIdx="12">
    <p:extLst>
      <p:ext uri="{19B8F6BF-5375-455C-9EA6-DF929625EA0E}">
        <p15:presenceInfo xmlns:p15="http://schemas.microsoft.com/office/powerpoint/2012/main" userId="S-1-5-21-4095628063-3556742122-3606576086-128819" providerId="AD"/>
      </p:ext>
    </p:extLst>
  </p:cmAuthor>
  <p:cmAuthor id="13" name="Jessica Stephens" initials="JS [2]" lastIdx="115" clrIdx="13">
    <p:extLst>
      <p:ext uri="{19B8F6BF-5375-455C-9EA6-DF929625EA0E}">
        <p15:presenceInfo xmlns:p15="http://schemas.microsoft.com/office/powerpoint/2012/main" userId="Jessica Stephens" providerId="None"/>
      </p:ext>
    </p:extLst>
  </p:cmAuthor>
  <p:cmAuthor id="14" name="Amy Lutzky" initials="AL" lastIdx="5" clrIdx="14">
    <p:extLst>
      <p:ext uri="{19B8F6BF-5375-455C-9EA6-DF929625EA0E}">
        <p15:presenceInfo xmlns:p15="http://schemas.microsoft.com/office/powerpoint/2012/main" userId="Amy Lutzky" providerId="None"/>
      </p:ext>
    </p:extLst>
  </p:cmAuthor>
  <p:cmAuthor id="15" name="Sara Harshman" initials="SH" lastIdx="3" clrIdx="15">
    <p:extLst>
      <p:ext uri="{19B8F6BF-5375-455C-9EA6-DF929625EA0E}">
        <p15:presenceInfo xmlns:p15="http://schemas.microsoft.com/office/powerpoint/2012/main" userId="S-1-5-21-4095628063-3556742122-3606576086-124968" providerId="AD"/>
      </p:ext>
    </p:extLst>
  </p:cmAuthor>
  <p:cmAuthor id="16" name="Perrie Briskin" initials="PB [2]" lastIdx="6" clrIdx="17">
    <p:extLst>
      <p:ext uri="{19B8F6BF-5375-455C-9EA6-DF929625EA0E}">
        <p15:presenceInfo xmlns:p15="http://schemas.microsoft.com/office/powerpoint/2012/main" userId="Perrie Briskin" providerId="None"/>
      </p:ext>
    </p:extLst>
  </p:cmAuthor>
  <p:cmAuthor id="17" name="Pryor, Rachel (HHS/OS/IOS)" initials="PR(" lastIdx="5" clrIdx="18">
    <p:extLst>
      <p:ext uri="{19B8F6BF-5375-455C-9EA6-DF929625EA0E}">
        <p15:presenceInfo xmlns:p15="http://schemas.microsoft.com/office/powerpoint/2012/main" userId="S::Rachel.Pryor@hhs.gov::0165fd41-5d45-491b-867e-abe572df62e1" providerId="AD"/>
      </p:ext>
    </p:extLst>
  </p:cmAuthor>
  <p:cmAuthor id="18" name="Anne Marie Costello" initials="AMC [2]" lastIdx="24" clrIdx="19">
    <p:extLst>
      <p:ext uri="{19B8F6BF-5375-455C-9EA6-DF929625EA0E}">
        <p15:presenceInfo xmlns:p15="http://schemas.microsoft.com/office/powerpoint/2012/main" userId="S-1-5-21-4095628063-3556742122-3606576086-73306" providerId="AD"/>
      </p:ext>
    </p:extLst>
  </p:cmAuthor>
  <p:cmAuthor id="19" name="Setala, Ashley (CMS/CMCS)" initials="SA(" lastIdx="1" clrIdx="20">
    <p:extLst>
      <p:ext uri="{19B8F6BF-5375-455C-9EA6-DF929625EA0E}">
        <p15:presenceInfo xmlns:p15="http://schemas.microsoft.com/office/powerpoint/2012/main" userId="Setala, Ashley (CMS/CMCS)" providerId="None"/>
      </p:ext>
    </p:extLst>
  </p:cmAuthor>
  <p:cmAuthor id="20" name="BETH LIU" initials="BL" lastIdx="3" clrIdx="21">
    <p:extLst>
      <p:ext uri="{19B8F6BF-5375-455C-9EA6-DF929625EA0E}">
        <p15:presenceInfo xmlns:p15="http://schemas.microsoft.com/office/powerpoint/2012/main" userId="S-1-5-21-4095628063-3556742122-3606576086-120272" providerId="AD"/>
      </p:ext>
    </p:extLst>
  </p:cmAuthor>
  <p:cmAuthor id="21" name="BETH LIU" initials="BL [2]" lastIdx="29" clrIdx="22">
    <p:extLst>
      <p:ext uri="{19B8F6BF-5375-455C-9EA6-DF929625EA0E}">
        <p15:presenceInfo xmlns:p15="http://schemas.microsoft.com/office/powerpoint/2012/main" userId="BETH LIU" providerId="None"/>
      </p:ext>
    </p:extLst>
  </p:cmAuthor>
  <p:cmAuthor id="22" name="Joanna Fowler" initials="JF" lastIdx="3" clrIdx="23">
    <p:extLst>
      <p:ext uri="{19B8F6BF-5375-455C-9EA6-DF929625EA0E}">
        <p15:presenceInfo xmlns:p15="http://schemas.microsoft.com/office/powerpoint/2012/main" userId="S-1-5-21-4095628063-3556742122-3606576086-254639" providerId="AD"/>
      </p:ext>
    </p:extLst>
  </p:cmAuthor>
  <p:cmAuthor id="23" name="Sarah Delone" initials="SD" lastIdx="6" clrIdx="24">
    <p:extLst>
      <p:ext uri="{19B8F6BF-5375-455C-9EA6-DF929625EA0E}">
        <p15:presenceInfo xmlns:p15="http://schemas.microsoft.com/office/powerpoint/2012/main" userId="Sarah Delone" providerId="None"/>
      </p:ext>
    </p:extLst>
  </p:cmAuthor>
  <p:cmAuthor id="24" name="Gayle Mauser" initials="GEM" lastIdx="10" clrIdx="25">
    <p:extLst>
      <p:ext uri="{19B8F6BF-5375-455C-9EA6-DF929625EA0E}">
        <p15:presenceInfo xmlns:p15="http://schemas.microsoft.com/office/powerpoint/2012/main" userId="Gayle Mauser" providerId="None"/>
      </p:ext>
    </p:extLst>
  </p:cmAuthor>
  <p:cmAuthor id="25" name="Daniel Trucil" initials="DT" lastIdx="1" clrIdx="26">
    <p:extLst>
      <p:ext uri="{19B8F6BF-5375-455C-9EA6-DF929625EA0E}">
        <p15:presenceInfo xmlns:p15="http://schemas.microsoft.com/office/powerpoint/2012/main" userId="S-1-5-21-4095628063-3556742122-3606576086-230609" providerId="AD"/>
      </p:ext>
    </p:extLst>
  </p:cmAuthor>
  <p:cmAuthor id="26" name="Megan Reilly" initials="MR" lastIdx="18" clrIdx="27">
    <p:extLst>
      <p:ext uri="{19B8F6BF-5375-455C-9EA6-DF929625EA0E}">
        <p15:presenceInfo xmlns:p15="http://schemas.microsoft.com/office/powerpoint/2012/main" userId="S-1-5-21-4095628063-3556742122-3606576086-38301" providerId="AD"/>
      </p:ext>
    </p:extLst>
  </p:cmAuthor>
  <p:cmAuthor id="27" name="Julie Franklin" initials="JF" lastIdx="2" clrIdx="28">
    <p:extLst>
      <p:ext uri="{19B8F6BF-5375-455C-9EA6-DF929625EA0E}">
        <p15:presenceInfo xmlns:p15="http://schemas.microsoft.com/office/powerpoint/2012/main" userId="S-1-5-21-4095628063-3556742122-3606576086-10326" providerId="AD"/>
      </p:ext>
    </p:extLst>
  </p:cmAuthor>
  <p:cmAuthor id="28" name="LaRaye Brown" initials="LB" lastIdx="35" clrIdx="29">
    <p:extLst>
      <p:ext uri="{19B8F6BF-5375-455C-9EA6-DF929625EA0E}">
        <p15:presenceInfo xmlns:p15="http://schemas.microsoft.com/office/powerpoint/2012/main" userId="S-1-5-21-4095628063-3556742122-3606576086-2633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986"/>
    <a:srgbClr val="9FB7E1"/>
    <a:srgbClr val="ECD4E8"/>
    <a:srgbClr val="D296C8"/>
    <a:srgbClr val="FFE79B"/>
    <a:srgbClr val="C981BD"/>
    <a:srgbClr val="A3D5FF"/>
    <a:srgbClr val="006FC0"/>
    <a:srgbClr val="FE7F7F"/>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23" autoAdjust="0"/>
    <p:restoredTop sz="52143" autoAdjust="0"/>
  </p:normalViewPr>
  <p:slideViewPr>
    <p:cSldViewPr snapToGrid="0" snapToObjects="1">
      <p:cViewPr varScale="1">
        <p:scale>
          <a:sx n="44" d="100"/>
          <a:sy n="44" d="100"/>
        </p:scale>
        <p:origin x="2008" y="36"/>
      </p:cViewPr>
      <p:guideLst>
        <p:guide orient="horz" pos="324"/>
        <p:guide pos="360"/>
      </p:guideLst>
    </p:cSldViewPr>
  </p:slideViewPr>
  <p:outlineViewPr>
    <p:cViewPr>
      <p:scale>
        <a:sx n="33" d="100"/>
        <a:sy n="33" d="100"/>
      </p:scale>
      <p:origin x="0" y="-5688"/>
    </p:cViewPr>
  </p:outlineViewPr>
  <p:notesTextViewPr>
    <p:cViewPr>
      <p:scale>
        <a:sx n="100" d="100"/>
        <a:sy n="100" d="100"/>
      </p:scale>
      <p:origin x="0" y="0"/>
    </p:cViewPr>
  </p:notesTextViewPr>
  <p:sorterViewPr>
    <p:cViewPr varScale="1">
      <p:scale>
        <a:sx n="1" d="1"/>
        <a:sy n="1" d="1"/>
      </p:scale>
      <p:origin x="0" y="-2732"/>
    </p:cViewPr>
  </p:sorterViewPr>
  <p:notesViewPr>
    <p:cSldViewPr snapToGrid="0" snapToObjects="1" showGuides="1">
      <p:cViewPr>
        <p:scale>
          <a:sx n="51" d="100"/>
          <a:sy n="51" d="100"/>
        </p:scale>
        <p:origin x="2692" y="5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 Type="http://schemas.openxmlformats.org/officeDocument/2006/relationships/customXml" Target="../customXml/item3.xml"/><Relationship Id="rId21" Type="http://schemas.openxmlformats.org/officeDocument/2006/relationships/slide" Target="slides/slide11.xml"/><Relationship Id="rId34" Type="http://schemas.openxmlformats.org/officeDocument/2006/relationships/theme" Target="theme/theme1.xml"/><Relationship Id="rId7"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viewProps" Target="viewProps.xml"/><Relationship Id="rId46"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10" Type="http://schemas.openxmlformats.org/officeDocument/2006/relationships/slideMaster" Target="slideMasters/slideMaster6.xml"/><Relationship Id="rId19" Type="http://schemas.openxmlformats.org/officeDocument/2006/relationships/slide" Target="slides/slide9.xml"/><Relationship Id="rId31"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comments/modernComment_7FE4E518_9E94F960.xml><?xml version="1.0" encoding="utf-8"?>
<p188:cmLst xmlns:a="http://schemas.openxmlformats.org/drawingml/2006/main" xmlns:r="http://schemas.openxmlformats.org/officeDocument/2006/relationships" xmlns:p188="http://schemas.microsoft.com/office/powerpoint/2018/8/main">
  <p188:cm id="{52EFC603-95E8-4CFF-B71E-4E96C9625E7A}" authorId="{B331F71C-EE5E-BBA6-15EE-E1F17FD7EDAE}" status="resolved" created="2023-04-10T20:40:40.614" complete="100000">
    <pc:sldMkLst xmlns:pc="http://schemas.microsoft.com/office/powerpoint/2013/main/command">
      <pc:docMk/>
      <pc:sldMk cId="2660563296" sldId="2145707288"/>
    </pc:sldMkLst>
    <p188:pos x="495597" y="602753"/>
    <p188:txBody>
      <a:bodyPr/>
      <a:lstStyle/>
      <a:p>
        <a:r>
          <a:rPr lang="en-US"/>
          <a:t>Update Title - remove "preparing for" since we are in Phase 2</a:t>
        </a:r>
      </a:p>
    </p188:txBody>
  </p188:cm>
</p188:cmLst>
</file>

<file path=ppt/comments/modernComment_7FE4E61C_B676D9E3.xml><?xml version="1.0" encoding="utf-8"?>
<p188:cmLst xmlns:a="http://schemas.openxmlformats.org/drawingml/2006/main" xmlns:r="http://schemas.openxmlformats.org/officeDocument/2006/relationships" xmlns:p188="http://schemas.microsoft.com/office/powerpoint/2018/8/main">
  <p188:cm id="{58DCC254-BF84-4F74-B996-2E75562F4F65}" authorId="{B331F71C-EE5E-BBA6-15EE-E1F17FD7EDAE}" status="resolved" created="2023-04-10T21:05:37.937" complete="100000">
    <pc:sldMkLst xmlns:pc="http://schemas.microsoft.com/office/powerpoint/2013/main/command">
      <pc:docMk/>
      <pc:sldMk cId="3061242339" sldId="2145707548"/>
    </pc:sldMkLst>
    <p188:txBody>
      <a:bodyPr/>
      <a:lstStyle/>
      <a:p>
        <a:r>
          <a:rPr lang="en-US"/>
          <a:t>Edit last bullet to - "Resources for Phase II has been added to the toolkit and included messages to ensuring Medicaid and CHIP enrollees take the necessary steps to renew coverage, or transition to other coverage if they're no longer eligible for Medicaid or CHIP"</a:t>
        </a:r>
      </a:p>
    </p188:txBody>
  </p188:cm>
</p188:cmLst>
</file>

<file path=ppt/comments/modernComment_7FE4E620_F06ADCC2.xml><?xml version="1.0" encoding="utf-8"?>
<p188:cmLst xmlns:a="http://schemas.openxmlformats.org/drawingml/2006/main" xmlns:r="http://schemas.openxmlformats.org/officeDocument/2006/relationships" xmlns:p188="http://schemas.microsoft.com/office/powerpoint/2018/8/main">
  <p188:cm id="{C844BA2C-E94C-4978-AD92-79CD6E841E28}" authorId="{B331F71C-EE5E-BBA6-15EE-E1F17FD7EDAE}" status="resolved" created="2023-04-10T21:01:02.510" complete="100000">
    <pc:sldMkLst xmlns:pc="http://schemas.microsoft.com/office/powerpoint/2013/main/command">
      <pc:docMk/>
      <pc:sldMk cId="4033535170" sldId="2145707552"/>
    </pc:sldMkLst>
    <p188:txBody>
      <a:bodyPr/>
      <a:lstStyle/>
      <a:p>
        <a:r>
          <a:rPr lang="en-US"/>
          <a:t>Retitle Page to "Communications Toolkit: Phase 1 Materials"</a:t>
        </a:r>
      </a:p>
    </p188:txBody>
  </p188:cm>
</p188:cmLst>
</file>

<file path=ppt/comments/modernComment_7FE4E627_B7F3ED3F.xml><?xml version="1.0" encoding="utf-8"?>
<p188:cmLst xmlns:a="http://schemas.openxmlformats.org/drawingml/2006/main" xmlns:r="http://schemas.openxmlformats.org/officeDocument/2006/relationships" xmlns:p188="http://schemas.microsoft.com/office/powerpoint/2018/8/main">
  <p188:cm id="{76DCED65-EC9A-4A62-ABE9-3D5A2C7A7D85}" authorId="{B331F71C-EE5E-BBA6-15EE-E1F17FD7EDAE}" status="resolved" created="2023-04-10T20:45:04.900" complete="100000">
    <ac:txMkLst xmlns:ac="http://schemas.microsoft.com/office/drawing/2013/main/command">
      <pc:docMk xmlns:pc="http://schemas.microsoft.com/office/powerpoint/2013/main/command"/>
      <pc:sldMk xmlns:pc="http://schemas.microsoft.com/office/powerpoint/2013/main/command" cId="3086216511" sldId="2145707559"/>
      <ac:spMk id="5" creationId="{0F60A146-37AB-4135-8D45-4775A2E90F9B}"/>
      <ac:txMk cp="621">
        <ac:context len="1023" hash="3092102498"/>
      </ac:txMk>
    </ac:txMkLst>
    <p188:pos x="1026914" y="2571750"/>
    <p188:txBody>
      <a:bodyPr/>
      <a:lstStyle/>
      <a:p>
        <a:r>
          <a:rPr lang="en-US"/>
          <a:t>Recommendations for small updates in verb tense now that the continuous enrollment condition has ended</a:t>
        </a:r>
      </a:p>
    </p188:txBody>
  </p188:cm>
</p188:cmLst>
</file>

<file path=ppt/comments/modernComment_7FE4E628_C024936C.xml><?xml version="1.0" encoding="utf-8"?>
<p188:cmLst xmlns:a="http://schemas.openxmlformats.org/drawingml/2006/main" xmlns:r="http://schemas.openxmlformats.org/officeDocument/2006/relationships" xmlns:p188="http://schemas.microsoft.com/office/powerpoint/2018/8/main">
  <p188:cm id="{1863927A-035A-496D-857B-D25B4520646D}" authorId="{B331F71C-EE5E-BBA6-15EE-E1F17FD7EDAE}" status="resolved" created="2023-04-10T20:48:16.012" complete="100000">
    <ac:deMkLst xmlns:ac="http://schemas.microsoft.com/office/drawing/2013/main/command">
      <pc:docMk xmlns:pc="http://schemas.microsoft.com/office/powerpoint/2013/main/command"/>
      <pc:sldMk xmlns:pc="http://schemas.microsoft.com/office/powerpoint/2013/main/command" cId="3223622508" sldId="2145707560"/>
      <ac:spMk id="5" creationId="{0F60A146-37AB-4135-8D45-4775A2E90F9B}"/>
    </ac:deMkLst>
    <p188:pos x="7581304" y="1861839"/>
    <p188:replyLst>
      <p188:reply id="{4D184CEA-9F08-4972-B86B-69BC3A531CA7}" authorId="{0D714BA4-7577-5609-4BC0-7DF8F48FF0AE}" created="2023-04-12T15:46:35.227">
        <p188:txBody>
          <a:bodyPr/>
          <a:lstStyle/>
          <a:p>
            <a:r>
              <a:rPr lang="en-US"/>
              <a:t>Add "has" before ended</a:t>
            </a:r>
          </a:p>
        </p188:txBody>
      </p188:reply>
    </p188:replyLst>
    <p188:txBody>
      <a:bodyPr/>
      <a:lstStyle/>
      <a:p>
        <a:r>
          <a:rPr lang="en-US"/>
          <a:t>Needs to be reworked with verb tense.</a:t>
        </a:r>
      </a:p>
    </p188:txBody>
  </p188:cm>
</p188:cmLst>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87BE059-CC03-194E-B7B1-0807E8D4140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4" name="Footer Placeholder 3">
            <a:extLst>
              <a:ext uri="{FF2B5EF4-FFF2-40B4-BE49-F238E27FC236}">
                <a16:creationId xmlns:a16="http://schemas.microsoft.com/office/drawing/2014/main" id="{FBD2750D-3411-5C42-8BAA-FA1C5CD5B62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808A89A-4A65-C547-B795-6FB90748A1B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0AD9F07-1D17-CE4C-ABE2-898F0EFAE577}" type="slidenum">
              <a:rPr lang="en-US" smtClean="0"/>
              <a:t>‹#›</a:t>
            </a:fld>
            <a:endParaRPr lang="en-US" dirty="0"/>
          </a:p>
        </p:txBody>
      </p:sp>
    </p:spTree>
    <p:extLst>
      <p:ext uri="{BB962C8B-B14F-4D97-AF65-F5344CB8AC3E}">
        <p14:creationId xmlns:p14="http://schemas.microsoft.com/office/powerpoint/2010/main" val="120095009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FE59CE-8151-5948-ACC6-FFE315EC403B}" type="datetimeFigureOut">
              <a:rPr lang="en-US" smtClean="0"/>
              <a:t>05/09/2023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2F4037-46CC-6045-BE7A-CA09502B4830}" type="slidenum">
              <a:rPr lang="en-US" smtClean="0"/>
              <a:t>‹#›</a:t>
            </a:fld>
            <a:endParaRPr lang="en-US" dirty="0"/>
          </a:p>
        </p:txBody>
      </p:sp>
    </p:spTree>
    <p:extLst>
      <p:ext uri="{BB962C8B-B14F-4D97-AF65-F5344CB8AC3E}">
        <p14:creationId xmlns:p14="http://schemas.microsoft.com/office/powerpoint/2010/main" val="1038039406"/>
      </p:ext>
    </p:extLst>
  </p:cSld>
  <p:clrMap bg1="lt1" tx1="dk1" bg2="lt2" tx2="dk2" accent1="accent1" accent2="accent2" accent3="accent3" accent4="accent4" accent5="accent5" accent6="accent6" hlink="hlink" folHlink="folHlink"/>
  <p:hf hdr="0" ftr="0" dt="0"/>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medicaid.gov/resources-for-states/downloads/ant-2023-time-init-unwin-reltd-ren-02242023.pdf"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medicaid.gov/resources-for-states/downloads/ant-2023-time-init-unwin-reltd-ren-02242023.pdf"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b="1" kern="1200" dirty="0">
                <a:solidFill>
                  <a:schemeClr val="tx1"/>
                </a:solidFill>
                <a:effectLst/>
                <a:latin typeface="+mn-lt"/>
                <a:ea typeface="+mn-ea"/>
                <a:cs typeface="+mn-cs"/>
              </a:rPr>
              <a:t>Talking Points for This Slide: </a:t>
            </a:r>
            <a:endParaRPr lang="en-US" sz="900" kern="1200" dirty="0">
              <a:solidFill>
                <a:schemeClr val="tx1"/>
              </a:solidFill>
              <a:effectLst/>
              <a:latin typeface="+mn-lt"/>
              <a:ea typeface="+mn-ea"/>
              <a:cs typeface="+mn-cs"/>
            </a:endParaRPr>
          </a:p>
          <a:p>
            <a:pPr marL="171450" lvl="0" indent="-171450">
              <a:buFont typeface="Arial" panose="020B0604020202020204" pitchFamily="34" charset="0"/>
              <a:buChar char="•"/>
            </a:pPr>
            <a:endParaRPr lang="en-US" sz="9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900" kern="1200" dirty="0">
                <a:solidFill>
                  <a:schemeClr val="tx1"/>
                </a:solidFill>
                <a:effectLst/>
                <a:latin typeface="+mn-lt"/>
                <a:ea typeface="+mn-ea"/>
                <a:cs typeface="+mn-cs"/>
              </a:rPr>
              <a:t>Good morning/afternoon everyone. My name is [insert name] and I am a [insert title] at [insert agency/department]. It is a pleasure to join you today to speak a little about the end of the Medicaid Continuous Enrollment Condition and what that means for people enrolled in Medicaid and Children's Health Insurance Program (CHIP) as we return to normal operations.</a:t>
            </a:r>
            <a:endParaRPr lang="en-US" sz="900" kern="1200" dirty="0">
              <a:solidFill>
                <a:schemeClr val="tx1"/>
              </a:solidFill>
              <a:effectLst/>
              <a:latin typeface="+mn-lt"/>
              <a:cs typeface="Calibri"/>
            </a:endParaRPr>
          </a:p>
          <a:p>
            <a:pPr marL="171450" lvl="0" indent="-171450">
              <a:buFont typeface="Arial" panose="020B0604020202020204" pitchFamily="34" charset="0"/>
              <a:buChar char="•"/>
            </a:pPr>
            <a:endParaRPr lang="en-US" sz="9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900" kern="1200" dirty="0">
                <a:solidFill>
                  <a:schemeClr val="tx1"/>
                </a:solidFill>
                <a:effectLst/>
                <a:latin typeface="+mn-lt"/>
                <a:ea typeface="+mn-ea"/>
                <a:cs typeface="+mn-cs"/>
              </a:rPr>
              <a:t>Since March 2020, as a condition of receiving an </a:t>
            </a:r>
            <a:r>
              <a:rPr lang="en-US" sz="900" u="none" kern="1200" dirty="0">
                <a:solidFill>
                  <a:schemeClr val="tx1"/>
                </a:solidFill>
                <a:effectLst/>
                <a:latin typeface="+mn-lt"/>
                <a:ea typeface="+mn-ea"/>
                <a:cs typeface="+mn-cs"/>
              </a:rPr>
              <a:t>increased</a:t>
            </a:r>
            <a:r>
              <a:rPr lang="en-US" sz="900" u="sng" kern="1200" dirty="0">
                <a:solidFill>
                  <a:schemeClr val="tx1"/>
                </a:solidFill>
                <a:effectLst/>
                <a:latin typeface="+mn-lt"/>
                <a:ea typeface="+mn-ea"/>
                <a:cs typeface="+mn-cs"/>
              </a:rPr>
              <a:t> </a:t>
            </a:r>
            <a:r>
              <a:rPr lang="en-US" sz="900" kern="1200" dirty="0">
                <a:solidFill>
                  <a:schemeClr val="tx1"/>
                </a:solidFill>
                <a:effectLst/>
                <a:latin typeface="+mn-lt"/>
                <a:ea typeface="+mn-ea"/>
                <a:cs typeface="+mn-cs"/>
              </a:rPr>
              <a:t>federal matching rate, states have been required to maintain enrollment of nearly all Medicaid enrollees. </a:t>
            </a:r>
            <a:r>
              <a:rPr lang="en-US" dirty="0"/>
              <a:t>Now that</a:t>
            </a:r>
            <a:r>
              <a:rPr lang="en-US" sz="900" kern="1200" dirty="0">
                <a:solidFill>
                  <a:schemeClr val="tx1"/>
                </a:solidFill>
                <a:effectLst/>
                <a:latin typeface="+mn-lt"/>
                <a:ea typeface="+mn-ea"/>
                <a:cs typeface="+mn-cs"/>
              </a:rPr>
              <a:t> the continuous coverage requirement</a:t>
            </a:r>
            <a:r>
              <a:rPr lang="en-US" dirty="0"/>
              <a:t> has</a:t>
            </a:r>
            <a:r>
              <a:rPr lang="en-US" sz="900" kern="1200" dirty="0">
                <a:solidFill>
                  <a:schemeClr val="tx1"/>
                </a:solidFill>
                <a:effectLst/>
                <a:latin typeface="+mn-lt"/>
                <a:ea typeface="+mn-ea"/>
                <a:cs typeface="+mn-cs"/>
              </a:rPr>
              <a:t> </a:t>
            </a:r>
            <a:r>
              <a:rPr lang="en-US" dirty="0"/>
              <a:t>expired</a:t>
            </a:r>
            <a:r>
              <a:rPr lang="en-US" sz="900" kern="1200" dirty="0">
                <a:solidFill>
                  <a:schemeClr val="tx1"/>
                </a:solidFill>
                <a:effectLst/>
                <a:latin typeface="+mn-lt"/>
                <a:ea typeface="+mn-ea"/>
                <a:cs typeface="+mn-cs"/>
              </a:rPr>
              <a:t>, states will have up to 12 months to return to normal eligibility and enrollment operations, including disenrolling ineligible individuals. This process has commonly been referred to as “unwinding”.</a:t>
            </a:r>
            <a:endParaRPr lang="en-US" sz="900" kern="1200" dirty="0">
              <a:solidFill>
                <a:schemeClr val="tx1"/>
              </a:solidFill>
              <a:effectLst/>
              <a:latin typeface="+mn-lt"/>
              <a:cs typeface="Calibri"/>
            </a:endParaRPr>
          </a:p>
          <a:p>
            <a:pPr marL="0" lvl="0" indent="0">
              <a:buFont typeface="Arial" panose="020B0604020202020204" pitchFamily="34" charset="0"/>
              <a:buNone/>
            </a:pPr>
            <a:endParaRPr lang="en-US" sz="900" kern="1200" dirty="0">
              <a:solidFill>
                <a:schemeClr val="tx1"/>
              </a:solidFill>
              <a:effectLst/>
              <a:latin typeface="+mn-lt"/>
              <a:ea typeface="+mn-ea"/>
              <a:cs typeface="+mn-cs"/>
            </a:endParaRPr>
          </a:p>
          <a:p>
            <a:pPr marL="171450" indent="-171450">
              <a:buFont typeface="Arial" panose="020B0604020202020204" pitchFamily="34" charset="0"/>
              <a:buChar char="•"/>
              <a:defRPr/>
            </a:pPr>
            <a:r>
              <a:rPr lang="en-US" sz="900" kern="1200" dirty="0">
                <a:solidFill>
                  <a:schemeClr val="tx1"/>
                </a:solidFill>
                <a:effectLst/>
                <a:latin typeface="+mn-lt"/>
                <a:ea typeface="+mn-ea"/>
                <a:cs typeface="+mn-cs"/>
              </a:rPr>
              <a:t>Under the Consolidated Appropriations Act, 2023, expiration of the continuous enrollment condition and receipt of the temporary FMAP increase </a:t>
            </a:r>
            <a:r>
              <a:rPr lang="en-US" dirty="0"/>
              <a:t>are</a:t>
            </a:r>
            <a:r>
              <a:rPr lang="en-US" b="1" dirty="0"/>
              <a:t> </a:t>
            </a:r>
            <a:r>
              <a:rPr lang="en-US" dirty="0"/>
              <a:t>no</a:t>
            </a:r>
            <a:r>
              <a:rPr lang="en-US" sz="900" kern="1200" dirty="0">
                <a:solidFill>
                  <a:schemeClr val="tx1"/>
                </a:solidFill>
                <a:effectLst/>
                <a:latin typeface="+mn-lt"/>
                <a:ea typeface="+mn-ea"/>
                <a:cs typeface="+mn-cs"/>
              </a:rPr>
              <a:t> longer linked to the end of the Public Health Emergency (PHE). The continuous enrollment </a:t>
            </a:r>
            <a:r>
              <a:rPr lang="en-US" dirty="0"/>
              <a:t>condition ended</a:t>
            </a:r>
            <a:r>
              <a:rPr lang="en-US" sz="900" kern="1200" dirty="0">
                <a:solidFill>
                  <a:schemeClr val="tx1"/>
                </a:solidFill>
                <a:effectLst/>
                <a:latin typeface="+mn-lt"/>
                <a:ea typeface="+mn-ea"/>
                <a:cs typeface="+mn-cs"/>
              </a:rPr>
              <a:t> on March 31, 2023. </a:t>
            </a:r>
            <a:r>
              <a:rPr lang="en-US" dirty="0"/>
              <a:t>As of April</a:t>
            </a:r>
            <a:r>
              <a:rPr lang="en-US" sz="900" kern="1200" dirty="0">
                <a:solidFill>
                  <a:schemeClr val="tx1"/>
                </a:solidFill>
                <a:effectLst/>
                <a:latin typeface="+mn-lt"/>
                <a:ea typeface="+mn-ea"/>
                <a:cs typeface="+mn-cs"/>
              </a:rPr>
              <a:t> 1, 2023, states</a:t>
            </a:r>
            <a:r>
              <a:rPr lang="en-US" dirty="0"/>
              <a:t> are</a:t>
            </a:r>
            <a:r>
              <a:rPr lang="en-US" sz="900" kern="1200" dirty="0">
                <a:solidFill>
                  <a:schemeClr val="tx1"/>
                </a:solidFill>
                <a:effectLst/>
                <a:latin typeface="+mn-lt"/>
                <a:ea typeface="+mn-ea"/>
                <a:cs typeface="+mn-cs"/>
              </a:rPr>
              <a:t> able to terminate Medicaid enrollment for individuals no longer eligible. </a:t>
            </a:r>
            <a:r>
              <a:rPr lang="en-US" sz="900" b="0" u="none" kern="1200" dirty="0">
                <a:solidFill>
                  <a:schemeClr val="tx1"/>
                </a:solidFill>
                <a:effectLst/>
                <a:latin typeface="+mn-lt"/>
                <a:ea typeface="+mn-ea"/>
                <a:cs typeface="+mn-cs"/>
              </a:rPr>
              <a:t>The public health emergency will end later (in May 2023).</a:t>
            </a:r>
            <a:r>
              <a:rPr lang="en-US" dirty="0"/>
              <a:t> </a:t>
            </a:r>
            <a:endParaRPr lang="en-US" sz="900" b="0" u="none" kern="1200" dirty="0">
              <a:solidFill>
                <a:schemeClr val="tx1"/>
              </a:solidFill>
              <a:effectLst/>
              <a:latin typeface="+mn-lt"/>
              <a:cs typeface="Calibri"/>
            </a:endParaRPr>
          </a:p>
          <a:p>
            <a:pPr marL="0" lvl="0" indent="0">
              <a:buFont typeface="Arial" panose="020B0604020202020204" pitchFamily="34" charset="0"/>
              <a:buNone/>
            </a:pPr>
            <a:endParaRPr lang="en-US" sz="9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900" kern="1200" dirty="0">
                <a:solidFill>
                  <a:schemeClr val="tx1"/>
                </a:solidFill>
                <a:effectLst/>
                <a:latin typeface="+mn-lt"/>
                <a:ea typeface="+mn-ea"/>
                <a:cs typeface="+mn-cs"/>
              </a:rPr>
              <a:t>We, at HHS and CMS, are dedicated to making sure that people stay connected to coverage, whether that is remaining on Medicaid or CHIP if they are still eligible or transitioning to another coverage option, such as Marketplace coverage.</a:t>
            </a:r>
          </a:p>
          <a:p>
            <a:pPr marL="171450" lvl="0" indent="-171450">
              <a:buFont typeface="Arial" panose="020B0604020202020204" pitchFamily="34" charset="0"/>
              <a:buChar char="•"/>
            </a:pPr>
            <a:endParaRPr lang="en-US" sz="9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900" kern="1200" dirty="0">
                <a:solidFill>
                  <a:schemeClr val="tx1"/>
                </a:solidFill>
                <a:effectLst/>
                <a:latin typeface="+mn-lt"/>
                <a:ea typeface="+mn-ea"/>
                <a:cs typeface="+mn-cs"/>
              </a:rPr>
              <a:t>Since many people enrolled in Medicaid and CHIP have not had to complete a full renewal process in nearly three years (if ever), we want to make sure that people enrolled in Medicaid and CHIP are aware that this is coming and to make sure their state agency has their updated contact information so they can be reached when their state begins reaching out to beneficiaries.</a:t>
            </a:r>
          </a:p>
          <a:p>
            <a:pPr lvl="0"/>
            <a:endParaRPr lang="en-US" sz="9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32F4037-46CC-6045-BE7A-CA09502B4830}" type="slidenum">
              <a:rPr lang="en-US" smtClean="0"/>
              <a:t>1</a:t>
            </a:fld>
            <a:endParaRPr lang="en-US" dirty="0"/>
          </a:p>
        </p:txBody>
      </p:sp>
    </p:spTree>
    <p:extLst>
      <p:ext uri="{BB962C8B-B14F-4D97-AF65-F5344CB8AC3E}">
        <p14:creationId xmlns:p14="http://schemas.microsoft.com/office/powerpoint/2010/main" val="24650521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b="1" kern="1200" dirty="0">
                <a:solidFill>
                  <a:schemeClr val="tx1"/>
                </a:solidFill>
                <a:effectLst/>
                <a:latin typeface="+mn-lt"/>
                <a:ea typeface="+mn-ea"/>
                <a:cs typeface="+mn-cs"/>
              </a:rPr>
              <a:t>Talking Points for This Slide: </a:t>
            </a:r>
            <a:endParaRPr lang="en-US" sz="900" kern="1200" dirty="0">
              <a:solidFill>
                <a:schemeClr val="tx1"/>
              </a:solidFill>
              <a:effectLst/>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900" kern="1200" dirty="0">
              <a:solidFill>
                <a:schemeClr val="tx1"/>
              </a:solidFill>
              <a:effectLst/>
              <a:latin typeface="+mn-lt"/>
              <a:ea typeface="+mn-ea"/>
              <a:cs typeface="+mn-cs"/>
            </a:endParaRP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kern="1200" dirty="0">
                <a:solidFill>
                  <a:schemeClr val="tx1"/>
                </a:solidFill>
                <a:effectLst/>
                <a:latin typeface="+mn-lt"/>
                <a:ea typeface="+mn-ea"/>
                <a:cs typeface="+mn-cs"/>
              </a:rPr>
              <a:t>In May 2022, CMS also launched a consumer-facing page (Medicaid.gov/renewals) for individuals in Medicaid and CHIP to learn about unwinding, get connected to their state agency, and find help. Medicaid/CHIP beneficiaries, providers, and community partners can visit the page, select their state, and be directed to state resources. </a:t>
            </a:r>
            <a:endParaRPr lang="en-US" sz="900" b="0" i="0" u="none" strike="noStrike" kern="1200" baseline="0" dirty="0">
              <a:solidFill>
                <a:schemeClr val="tx1"/>
              </a:solidFill>
              <a:latin typeface="+mn-lt"/>
              <a:ea typeface="+mn-ea"/>
              <a:cs typeface="+mn-cs"/>
            </a:endParaRP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i="0" u="none" strike="noStrike" kern="1200" baseline="0" dirty="0">
                <a:solidFill>
                  <a:schemeClr val="tx1"/>
                </a:solidFill>
                <a:latin typeface="+mn-lt"/>
                <a:ea typeface="+mn-ea"/>
                <a:cs typeface="+mn-cs"/>
              </a:rPr>
              <a:t>Lastly, we have Medicaid.gov/renewals. This is a page that is really consumer-facing is how we think about it. It is a page that allows individuals to click on their state on the map or in one of the links below the map and give them information about where they can go to update their contact information. Also provides some basic information targeted toward individuals with Medicaid and CHIP to help them understand the process. </a:t>
            </a:r>
          </a:p>
          <a:p>
            <a:pPr marL="171450" indent="-171450">
              <a:buFont typeface="Arial" panose="020B0604020202020204" pitchFamily="34" charset="0"/>
              <a:buChar char="•"/>
              <a:defRPr/>
            </a:pPr>
            <a:r>
              <a:rPr lang="en-US" sz="900" b="0" i="0" u="none" strike="noStrike" kern="1200" baseline="0" dirty="0">
                <a:solidFill>
                  <a:schemeClr val="tx1"/>
                </a:solidFill>
                <a:latin typeface="+mn-lt"/>
                <a:ea typeface="+mn-ea"/>
                <a:cs typeface="+mn-cs"/>
              </a:rPr>
              <a:t>Both of these pages are continually being updated with new resources and new information</a:t>
            </a:r>
            <a:r>
              <a:rPr lang="en-US" dirty="0"/>
              <a:t>.</a:t>
            </a:r>
            <a:endParaRPr lang="en-US" sz="900" strike="sngStrike" kern="1200" dirty="0">
              <a:solidFill>
                <a:schemeClr val="tx1"/>
              </a:solidFill>
              <a:effectLst/>
              <a:latin typeface="+mn-lt"/>
              <a:cs typeface="Calibri"/>
            </a:endParaRPr>
          </a:p>
          <a:p>
            <a:endParaRPr lang="en-US" sz="900" kern="1200" dirty="0">
              <a:solidFill>
                <a:schemeClr val="tx1"/>
              </a:solidFill>
              <a:effectLst/>
              <a:latin typeface="+mn-lt"/>
              <a:ea typeface="+mn-ea"/>
              <a:cs typeface="+mn-cs"/>
            </a:endParaRPr>
          </a:p>
          <a:p>
            <a:pPr lvl="0"/>
            <a:endParaRPr lang="en-US" sz="800" u="non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32F4037-46CC-6045-BE7A-CA09502B4830}" type="slidenum">
              <a:rPr lang="en-US" smtClean="0"/>
              <a:t>10</a:t>
            </a:fld>
            <a:endParaRPr lang="en-US" dirty="0"/>
          </a:p>
        </p:txBody>
      </p:sp>
    </p:spTree>
    <p:extLst>
      <p:ext uri="{BB962C8B-B14F-4D97-AF65-F5344CB8AC3E}">
        <p14:creationId xmlns:p14="http://schemas.microsoft.com/office/powerpoint/2010/main" val="5940771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b="1" kern="1200" dirty="0">
                <a:solidFill>
                  <a:schemeClr val="tx1"/>
                </a:solidFill>
                <a:effectLst/>
                <a:latin typeface="+mn-lt"/>
                <a:ea typeface="+mn-ea"/>
                <a:cs typeface="+mn-cs"/>
              </a:rPr>
              <a:t>Talking Points for This Slide: </a:t>
            </a:r>
            <a:endParaRPr lang="en-US" sz="900" kern="1200" dirty="0">
              <a:solidFill>
                <a:schemeClr val="tx1"/>
              </a:solidFill>
              <a:effectLst/>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900" kern="1200" dirty="0">
              <a:solidFill>
                <a:schemeClr val="tx1"/>
              </a:solidFill>
              <a:effectLst/>
              <a:latin typeface="+mn-lt"/>
              <a:ea typeface="+mn-ea"/>
              <a:cs typeface="+mn-cs"/>
            </a:endParaRP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kern="1200" dirty="0">
                <a:solidFill>
                  <a:schemeClr val="tx1"/>
                </a:solidFill>
                <a:effectLst/>
                <a:latin typeface="+mn-lt"/>
                <a:ea typeface="+mn-ea"/>
                <a:cs typeface="+mn-cs"/>
              </a:rPr>
              <a:t>We are dedicated to making sure that people stay connected to coverage, whether that is remaining on Medicaid or CHIP if they are still eligible or transitioning to another coverage option, such as Marketplace coverage.</a:t>
            </a:r>
            <a:endParaRPr lang="en-US" dirty="0"/>
          </a:p>
          <a:p>
            <a:pPr marL="171450" lvl="0" indent="-171450">
              <a:buFont typeface="Arial" panose="020B0604020202020204" pitchFamily="34" charset="0"/>
              <a:buChar char="•"/>
            </a:pPr>
            <a:r>
              <a:rPr lang="en-US" sz="900" kern="1200" dirty="0">
                <a:solidFill>
                  <a:schemeClr val="tx1"/>
                </a:solidFill>
                <a:effectLst/>
                <a:latin typeface="+mn-lt"/>
                <a:ea typeface="+mn-ea"/>
                <a:cs typeface="+mn-cs"/>
              </a:rPr>
              <a:t>Through a multi-pronged, whole-of-government communications approach, we’re working to create a national outreach campaign that builds on states’ efforts and engages deeply with partners and stakeholders.  </a:t>
            </a:r>
            <a:endParaRPr lang="en-US" dirty="0"/>
          </a:p>
          <a:p>
            <a:pPr marL="171450" indent="-171450">
              <a:buFont typeface="Arial" panose="020B0604020202020204" pitchFamily="34" charset="0"/>
              <a:buChar char="•"/>
            </a:pPr>
            <a:r>
              <a:rPr lang="en-US" sz="900" kern="1200" dirty="0">
                <a:solidFill>
                  <a:schemeClr val="tx1"/>
                </a:solidFill>
                <a:effectLst/>
                <a:latin typeface="+mn-lt"/>
                <a:ea typeface="+mn-ea"/>
                <a:cs typeface="+mn-cs"/>
              </a:rPr>
              <a:t>There are two phases to our current approach. </a:t>
            </a:r>
          </a:p>
          <a:p>
            <a:pPr marL="171450" indent="-171450">
              <a:buFont typeface="Arial" panose="020B0604020202020204" pitchFamily="34" charset="0"/>
              <a:buChar char="•"/>
              <a:defRPr/>
            </a:pPr>
            <a:r>
              <a:rPr lang="en-US" sz="900" kern="1200" dirty="0">
                <a:solidFill>
                  <a:schemeClr val="tx1"/>
                </a:solidFill>
                <a:effectLst/>
                <a:latin typeface="+mn-lt"/>
                <a:ea typeface="+mn-ea"/>
                <a:cs typeface="+mn-cs"/>
              </a:rPr>
              <a:t>We are </a:t>
            </a:r>
            <a:r>
              <a:rPr lang="en-US" dirty="0"/>
              <a:t>now in Phase 2. However, Phase 1 messages are still relevant in Phase 2. Phase</a:t>
            </a:r>
            <a:r>
              <a:rPr lang="en-US" sz="900" kern="1200" dirty="0">
                <a:solidFill>
                  <a:schemeClr val="tx1"/>
                </a:solidFill>
                <a:effectLst/>
                <a:latin typeface="+mn-lt"/>
                <a:ea typeface="+mn-ea"/>
                <a:cs typeface="+mn-cs"/>
              </a:rPr>
              <a:t> </a:t>
            </a:r>
            <a:r>
              <a:rPr lang="en-US" dirty="0"/>
              <a:t>1</a:t>
            </a:r>
            <a:r>
              <a:rPr lang="en-US" sz="900" kern="1200" dirty="0">
                <a:solidFill>
                  <a:schemeClr val="tx1"/>
                </a:solidFill>
                <a:effectLst/>
                <a:latin typeface="+mn-lt"/>
                <a:ea typeface="+mn-ea"/>
                <a:cs typeface="+mn-cs"/>
              </a:rPr>
              <a:t> </a:t>
            </a:r>
            <a:r>
              <a:rPr lang="en-US" dirty="0"/>
              <a:t>focuses</a:t>
            </a:r>
            <a:r>
              <a:rPr lang="en-US" sz="900" kern="1200" dirty="0">
                <a:solidFill>
                  <a:schemeClr val="tx1"/>
                </a:solidFill>
                <a:effectLst/>
                <a:latin typeface="+mn-lt"/>
                <a:ea typeface="+mn-ea"/>
                <a:cs typeface="+mn-cs"/>
              </a:rPr>
              <a:t> on awareness, so that people with Medicaid and those who support them know that this eligibility renewal is coming in the future, and that they need to pay attention, ensure their contact information is up to date, watch their mail, and take action if necessary.</a:t>
            </a:r>
            <a:r>
              <a:rPr lang="en-US" dirty="0"/>
              <a:t> </a:t>
            </a:r>
            <a:endParaRPr lang="en-US" sz="900" strike="sngStrike" kern="1200">
              <a:solidFill>
                <a:schemeClr val="tx1"/>
              </a:solidFill>
              <a:effectLst/>
              <a:latin typeface="+mn-lt"/>
              <a:cs typeface="Calibri"/>
            </a:endParaRPr>
          </a:p>
          <a:p>
            <a:pPr marL="171450" indent="-171450">
              <a:buFont typeface="Arial" panose="020B0604020202020204" pitchFamily="34" charset="0"/>
              <a:buChar char="•"/>
            </a:pPr>
            <a:r>
              <a:rPr lang="en-US" sz="900" kern="1200" dirty="0">
                <a:solidFill>
                  <a:schemeClr val="tx1"/>
                </a:solidFill>
                <a:effectLst/>
                <a:latin typeface="+mn-lt"/>
                <a:ea typeface="+mn-ea"/>
                <a:cs typeface="+mn-cs"/>
              </a:rPr>
              <a:t>Outreach </a:t>
            </a:r>
            <a:r>
              <a:rPr lang="en-US" dirty="0"/>
              <a:t> was refreshed</a:t>
            </a:r>
            <a:r>
              <a:rPr lang="en-US" sz="900" kern="1200" dirty="0">
                <a:solidFill>
                  <a:schemeClr val="tx1"/>
                </a:solidFill>
                <a:effectLst/>
                <a:latin typeface="+mn-lt"/>
                <a:ea typeface="+mn-ea"/>
                <a:cs typeface="+mn-cs"/>
              </a:rPr>
              <a:t> on April 1, 2023 since </a:t>
            </a:r>
            <a:r>
              <a:rPr lang="en-US" dirty="0"/>
              <a:t>that</a:t>
            </a:r>
            <a:r>
              <a:rPr lang="en-US" sz="900" kern="1200" dirty="0">
                <a:solidFill>
                  <a:schemeClr val="tx1"/>
                </a:solidFill>
                <a:effectLst/>
                <a:latin typeface="+mn-lt"/>
                <a:ea typeface="+mn-ea"/>
                <a:cs typeface="+mn-cs"/>
              </a:rPr>
              <a:t> is the </a:t>
            </a:r>
            <a:r>
              <a:rPr lang="en-US" dirty="0"/>
              <a:t>earliest</a:t>
            </a:r>
            <a:r>
              <a:rPr lang="en-US" sz="900" kern="1200" dirty="0">
                <a:solidFill>
                  <a:schemeClr val="tx1"/>
                </a:solidFill>
                <a:effectLst/>
                <a:latin typeface="+mn-lt"/>
                <a:ea typeface="+mn-ea"/>
                <a:cs typeface="+mn-cs"/>
              </a:rPr>
              <a:t> date that Medicaid coverage</a:t>
            </a:r>
            <a:r>
              <a:rPr lang="en-US" dirty="0"/>
              <a:t> could be</a:t>
            </a:r>
            <a:r>
              <a:rPr lang="en-US" sz="900" kern="1200" dirty="0">
                <a:solidFill>
                  <a:schemeClr val="tx1"/>
                </a:solidFill>
                <a:effectLst/>
                <a:latin typeface="+mn-lt"/>
                <a:ea typeface="+mn-ea"/>
                <a:cs typeface="+mn-cs"/>
              </a:rPr>
              <a:t> terminated for people that states find to be ineligible.</a:t>
            </a:r>
            <a:r>
              <a:rPr lang="en-US" dirty="0"/>
              <a:t> </a:t>
            </a:r>
            <a:endParaRPr lang="en-US" sz="900" kern="1200" dirty="0">
              <a:solidFill>
                <a:schemeClr val="tx1"/>
              </a:solidFill>
              <a:effectLst/>
              <a:latin typeface="+mn-lt"/>
              <a:cs typeface="Calibri"/>
            </a:endParaRPr>
          </a:p>
          <a:p>
            <a:pPr marL="171450" indent="-171450">
              <a:buFont typeface="Arial" panose="020B0604020202020204" pitchFamily="34" charset="0"/>
              <a:buChar char="•"/>
            </a:pPr>
            <a:r>
              <a:rPr lang="en-US" sz="900" kern="1200" dirty="0">
                <a:solidFill>
                  <a:schemeClr val="tx1"/>
                </a:solidFill>
                <a:effectLst/>
                <a:latin typeface="+mn-lt"/>
                <a:ea typeface="+mn-ea"/>
                <a:cs typeface="+mn-cs"/>
              </a:rPr>
              <a:t>Phase Two will continue until the end of the Unwinding period. During Phase Two, we </a:t>
            </a:r>
            <a:r>
              <a:rPr lang="en-US" dirty="0"/>
              <a:t>want to</a:t>
            </a:r>
            <a:r>
              <a:rPr lang="en-US" b="1" dirty="0"/>
              <a:t> </a:t>
            </a:r>
            <a:r>
              <a:rPr lang="en-US" dirty="0"/>
              <a:t>make</a:t>
            </a:r>
            <a:r>
              <a:rPr lang="en-US" sz="900" kern="1200" dirty="0">
                <a:solidFill>
                  <a:schemeClr val="tx1"/>
                </a:solidFill>
                <a:effectLst/>
                <a:latin typeface="+mn-lt"/>
                <a:ea typeface="+mn-ea"/>
                <a:cs typeface="+mn-cs"/>
              </a:rPr>
              <a:t> sure that people who are transitioning from Medicaid or CHIP to the Marketplace are able to find coverage that meets their needs.</a:t>
            </a:r>
            <a:endParaRPr lang="en-US" sz="900" kern="1200" dirty="0">
              <a:solidFill>
                <a:schemeClr val="tx1"/>
              </a:solidFill>
              <a:effectLst/>
              <a:latin typeface="+mn-lt"/>
              <a:cs typeface="Calibri"/>
            </a:endParaRPr>
          </a:p>
          <a:p>
            <a:endParaRPr lang="en-US" sz="900" kern="1200" dirty="0">
              <a:solidFill>
                <a:schemeClr val="tx1"/>
              </a:solidFill>
              <a:effectLst/>
              <a:latin typeface="+mn-lt"/>
              <a:ea typeface="+mn-ea"/>
              <a:cs typeface="+mn-cs"/>
            </a:endParaRPr>
          </a:p>
          <a:p>
            <a:endParaRPr lang="en-US" sz="900" kern="1200" dirty="0">
              <a:solidFill>
                <a:schemeClr val="tx1"/>
              </a:solidFill>
              <a:effectLst/>
              <a:latin typeface="+mn-lt"/>
              <a:ea typeface="+mn-ea"/>
              <a:cs typeface="+mn-cs"/>
            </a:endParaRPr>
          </a:p>
          <a:p>
            <a:r>
              <a:rPr lang="en-US" sz="900" u="sng" kern="1200" dirty="0">
                <a:solidFill>
                  <a:schemeClr val="tx1"/>
                </a:solidFill>
                <a:effectLst/>
                <a:latin typeface="+mn-lt"/>
                <a:ea typeface="+mn-ea"/>
                <a:cs typeface="+mn-cs"/>
              </a:rPr>
              <a:t>Additional Talking Points</a:t>
            </a:r>
          </a:p>
          <a:p>
            <a:pPr marL="171450" lvl="0" indent="-171450">
              <a:buFont typeface="Arial" panose="020B0604020202020204" pitchFamily="34" charset="0"/>
              <a:buChar char="•"/>
            </a:pPr>
            <a:r>
              <a:rPr lang="en-US" sz="900" kern="1200" dirty="0">
                <a:solidFill>
                  <a:schemeClr val="tx1"/>
                </a:solidFill>
                <a:effectLst/>
                <a:latin typeface="+mn-lt"/>
                <a:ea typeface="+mn-ea"/>
                <a:cs typeface="+mn-cs"/>
              </a:rPr>
              <a:t>As mentioned, our communications strategy centers around making sure that individuals either maintain enrollment through Medicaid/CHIP or that they enroll into the best type of health insurance coverage that they are eligible for at the time of their redetermination.</a:t>
            </a:r>
          </a:p>
          <a:p>
            <a:pPr marL="171450" lvl="0" indent="-171450">
              <a:buFont typeface="Arial" panose="020B0604020202020204" pitchFamily="34" charset="0"/>
              <a:buChar char="•"/>
            </a:pPr>
            <a:r>
              <a:rPr lang="en-US" sz="900" kern="1200" dirty="0">
                <a:solidFill>
                  <a:schemeClr val="tx1"/>
                </a:solidFill>
                <a:effectLst/>
                <a:latin typeface="+mn-lt"/>
                <a:ea typeface="+mn-ea"/>
                <a:cs typeface="+mn-cs"/>
              </a:rPr>
              <a:t>For people </a:t>
            </a:r>
            <a:r>
              <a:rPr lang="en-US" sz="900" b="0" kern="1200" dirty="0">
                <a:solidFill>
                  <a:schemeClr val="tx1"/>
                </a:solidFill>
                <a:effectLst/>
                <a:latin typeface="+mn-lt"/>
                <a:ea typeface="+mn-ea"/>
                <a:cs typeface="+mn-cs"/>
              </a:rPr>
              <a:t>who </a:t>
            </a:r>
            <a:r>
              <a:rPr lang="en-US" sz="900" kern="1200" dirty="0">
                <a:solidFill>
                  <a:schemeClr val="tx1"/>
                </a:solidFill>
                <a:effectLst/>
                <a:latin typeface="+mn-lt"/>
                <a:ea typeface="+mn-ea"/>
                <a:cs typeface="+mn-cs"/>
              </a:rPr>
              <a:t>are transitioning to another form of coverage (ex: Marketplace coverage), we want to make sure they understand what is happening, and that we are available to help them make that transition as smooth as possible.</a:t>
            </a:r>
          </a:p>
          <a:p>
            <a:pPr marL="171450" lvl="0" indent="-171450">
              <a:buFont typeface="Arial" panose="020B0604020202020204" pitchFamily="34" charset="0"/>
              <a:buChar char="•"/>
            </a:pPr>
            <a:r>
              <a:rPr lang="en-US" sz="900" kern="1200" dirty="0">
                <a:solidFill>
                  <a:schemeClr val="tx1"/>
                </a:solidFill>
                <a:effectLst/>
                <a:latin typeface="+mn-lt"/>
                <a:ea typeface="+mn-ea"/>
                <a:cs typeface="+mn-cs"/>
              </a:rPr>
              <a:t>We are taking a whole of government approach on Unwinding, so we created materials that have consistent messaging that can be utilized across many different levels. We also built our communications campaign and outreach efforts in a way so that they are layered on top of what states have planned.</a:t>
            </a:r>
          </a:p>
          <a:p>
            <a:pPr marL="171450" lvl="0" indent="-171450">
              <a:buFont typeface="Arial" panose="020B0604020202020204" pitchFamily="34" charset="0"/>
              <a:buChar char="•"/>
            </a:pPr>
            <a:r>
              <a:rPr lang="en-US" sz="900" kern="1200" dirty="0">
                <a:solidFill>
                  <a:schemeClr val="tx1"/>
                </a:solidFill>
                <a:effectLst/>
                <a:latin typeface="+mn-lt"/>
                <a:ea typeface="+mn-ea"/>
                <a:cs typeface="+mn-cs"/>
              </a:rPr>
              <a:t>Since each state will </a:t>
            </a:r>
            <a:r>
              <a:rPr lang="en-US" sz="900" b="0" kern="1200" dirty="0">
                <a:solidFill>
                  <a:schemeClr val="tx1"/>
                </a:solidFill>
                <a:effectLst/>
                <a:latin typeface="+mn-lt"/>
                <a:ea typeface="+mn-ea"/>
                <a:cs typeface="+mn-cs"/>
              </a:rPr>
              <a:t>have its </a:t>
            </a:r>
            <a:r>
              <a:rPr lang="en-US" sz="900" kern="1200" dirty="0">
                <a:solidFill>
                  <a:schemeClr val="tx1"/>
                </a:solidFill>
                <a:effectLst/>
                <a:latin typeface="+mn-lt"/>
                <a:ea typeface="+mn-ea"/>
                <a:cs typeface="+mn-cs"/>
              </a:rPr>
              <a:t>own communications plans and tactics for reaching out to Medicaid and CHIP beneficiaries, we want to support those efforts with a set of resources that can be used by both states and other stakeholders as they communicate with beneficiaries.</a:t>
            </a:r>
          </a:p>
          <a:p>
            <a:pPr marL="171450" indent="-171450">
              <a:buFont typeface="Arial" panose="020B0604020202020204" pitchFamily="34" charset="0"/>
              <a:buChar char="•"/>
            </a:pPr>
            <a:r>
              <a:rPr lang="en-US" sz="900" kern="1200" dirty="0">
                <a:solidFill>
                  <a:schemeClr val="tx1"/>
                </a:solidFill>
                <a:effectLst/>
                <a:latin typeface="+mn-lt"/>
                <a:ea typeface="+mn-ea"/>
                <a:cs typeface="+mn-cs"/>
              </a:rPr>
              <a:t>There are two phases to our current approach. Phase one </a:t>
            </a:r>
            <a:r>
              <a:rPr lang="en-US" dirty="0"/>
              <a:t>focuses</a:t>
            </a:r>
            <a:r>
              <a:rPr lang="en-US" sz="900" kern="1200" dirty="0">
                <a:solidFill>
                  <a:schemeClr val="tx1"/>
                </a:solidFill>
                <a:effectLst/>
                <a:latin typeface="+mn-lt"/>
                <a:ea typeface="+mn-ea"/>
                <a:cs typeface="+mn-cs"/>
              </a:rPr>
              <a:t> on making sure that people are aware, that they know that this eligibility renewal is coming in the future, and that they need to pay attention. As we </a:t>
            </a:r>
            <a:r>
              <a:rPr lang="en-US" dirty="0"/>
              <a:t>continue to work to</a:t>
            </a:r>
            <a:r>
              <a:rPr lang="en-US" sz="900" kern="1200" dirty="0">
                <a:solidFill>
                  <a:schemeClr val="tx1"/>
                </a:solidFill>
                <a:effectLst/>
                <a:latin typeface="+mn-lt"/>
                <a:ea typeface="+mn-ea"/>
                <a:cs typeface="+mn-cs"/>
              </a:rPr>
              <a:t> build awareness, we have two actions that we want to encourage beneficiaries to take.</a:t>
            </a:r>
            <a:endParaRPr lang="en-US" sz="900" kern="1200" dirty="0">
              <a:solidFill>
                <a:schemeClr val="tx1"/>
              </a:solidFill>
              <a:effectLst/>
              <a:latin typeface="+mn-lt"/>
              <a:cs typeface="Calibri"/>
            </a:endParaRPr>
          </a:p>
          <a:p>
            <a:pPr marL="514350" lvl="1" indent="-171450">
              <a:buFont typeface="Arial" panose="020B0604020202020204" pitchFamily="34" charset="0"/>
              <a:buChar char="•"/>
            </a:pPr>
            <a:r>
              <a:rPr lang="en-US" sz="900" kern="1200" dirty="0">
                <a:solidFill>
                  <a:schemeClr val="tx1"/>
                </a:solidFill>
                <a:effectLst/>
                <a:latin typeface="+mn-lt"/>
                <a:ea typeface="+mn-ea"/>
                <a:cs typeface="+mn-cs"/>
              </a:rPr>
              <a:t>The first is to make sure they are updating their contact information with their state Medicaid or CHIP agency and that they know how to do that. We also want to make sure beneficiaries know they need to contact their state agency if they move to make sure their state has the correct address on file.</a:t>
            </a:r>
          </a:p>
          <a:p>
            <a:pPr marL="514350" lvl="1" indent="-171450">
              <a:buFont typeface="Arial" panose="020B0604020202020204" pitchFamily="34" charset="0"/>
              <a:buChar char="•"/>
            </a:pPr>
            <a:r>
              <a:rPr lang="en-US" sz="900" kern="1200" dirty="0">
                <a:solidFill>
                  <a:schemeClr val="tx1"/>
                </a:solidFill>
                <a:effectLst/>
                <a:latin typeface="+mn-lt"/>
                <a:ea typeface="+mn-ea"/>
                <a:cs typeface="+mn-cs"/>
              </a:rPr>
              <a:t>Second, we want to make sure that beneficiaries know that this renewal process is taking place, and it may impact their coverage. With that, we want to encourage them to pay attention to updates from their state.</a:t>
            </a:r>
          </a:p>
          <a:p>
            <a:pPr marL="514350" lvl="1" indent="-171450">
              <a:buFont typeface="Arial" panose="020B0604020202020204" pitchFamily="34" charset="0"/>
              <a:buChar char="•"/>
            </a:pPr>
            <a:r>
              <a:rPr lang="en-US" sz="900" kern="1200" dirty="0">
                <a:solidFill>
                  <a:schemeClr val="tx1"/>
                </a:solidFill>
                <a:effectLst/>
                <a:latin typeface="+mn-lt"/>
                <a:ea typeface="+mn-ea"/>
                <a:cs typeface="+mn-cs"/>
              </a:rPr>
              <a:t>Both these messages will still be relevant and important to share with beneficiaries as we transition to Phase Two.</a:t>
            </a:r>
          </a:p>
          <a:p>
            <a:pPr marL="171450" indent="-171450">
              <a:buFont typeface="Arial" panose="020B0604020202020204" pitchFamily="34" charset="0"/>
              <a:buChar char="•"/>
            </a:pPr>
            <a:r>
              <a:rPr lang="en-US" sz="900" kern="1200" dirty="0">
                <a:solidFill>
                  <a:schemeClr val="tx1"/>
                </a:solidFill>
                <a:effectLst/>
                <a:latin typeface="+mn-lt"/>
                <a:ea typeface="+mn-ea"/>
                <a:cs typeface="+mn-cs"/>
              </a:rPr>
              <a:t>Phase Two </a:t>
            </a:r>
            <a:r>
              <a:rPr lang="en-US" dirty="0"/>
              <a:t>began</a:t>
            </a:r>
            <a:r>
              <a:rPr lang="en-US" sz="900" kern="1200" dirty="0">
                <a:solidFill>
                  <a:schemeClr val="tx1"/>
                </a:solidFill>
                <a:effectLst/>
                <a:latin typeface="+mn-lt"/>
                <a:ea typeface="+mn-ea"/>
                <a:cs typeface="+mn-cs"/>
              </a:rPr>
              <a:t> on April 1, 2023 since some states </a:t>
            </a:r>
            <a:r>
              <a:rPr lang="en-US"/>
              <a:t>began</a:t>
            </a:r>
            <a:r>
              <a:rPr lang="en-US" sz="900" kern="1200" dirty="0">
                <a:solidFill>
                  <a:schemeClr val="tx1"/>
                </a:solidFill>
                <a:effectLst/>
                <a:latin typeface="+mn-lt"/>
                <a:ea typeface="+mn-ea"/>
                <a:cs typeface="+mn-cs"/>
              </a:rPr>
              <a:t> their Unwinding process and initiating renewals that lead to coverage terminations at that time. During Phase Two, we will shift into making sure that people are able to find the best coverage </a:t>
            </a:r>
            <a:r>
              <a:rPr lang="en-US" sz="900" b="0" kern="1200" dirty="0">
                <a:solidFill>
                  <a:schemeClr val="tx1"/>
                </a:solidFill>
                <a:effectLst/>
                <a:latin typeface="+mn-lt"/>
                <a:ea typeface="+mn-ea"/>
                <a:cs typeface="+mn-cs"/>
              </a:rPr>
              <a:t>for which </a:t>
            </a:r>
            <a:r>
              <a:rPr lang="en-US" sz="900" kern="1200" dirty="0">
                <a:solidFill>
                  <a:schemeClr val="tx1"/>
                </a:solidFill>
                <a:effectLst/>
                <a:latin typeface="+mn-lt"/>
                <a:ea typeface="+mn-ea"/>
                <a:cs typeface="+mn-cs"/>
              </a:rPr>
              <a:t>they are eligible for.</a:t>
            </a:r>
            <a:endParaRPr lang="en-US" sz="900" kern="1200" dirty="0">
              <a:solidFill>
                <a:schemeClr val="tx1"/>
              </a:solidFill>
              <a:effectLst/>
              <a:latin typeface="+mn-lt"/>
              <a:cs typeface="Calibri"/>
            </a:endParaRPr>
          </a:p>
          <a:p>
            <a:endParaRPr lang="en-US" sz="900" kern="1200" dirty="0">
              <a:solidFill>
                <a:schemeClr val="tx1"/>
              </a:solidFill>
              <a:effectLst/>
              <a:latin typeface="+mn-lt"/>
              <a:ea typeface="+mn-ea"/>
              <a:cs typeface="+mn-cs"/>
            </a:endParaRPr>
          </a:p>
          <a:p>
            <a:endParaRPr lang="en-US" sz="900" kern="1200" dirty="0">
              <a:solidFill>
                <a:schemeClr val="tx1"/>
              </a:solidFill>
              <a:effectLst/>
              <a:latin typeface="+mn-lt"/>
              <a:ea typeface="+mn-ea"/>
              <a:cs typeface="+mn-cs"/>
            </a:endParaRPr>
          </a:p>
          <a:p>
            <a:endParaRPr lang="en-US" sz="9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A32F4037-46CC-6045-BE7A-CA09502B483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75204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b="1" kern="1200" dirty="0">
                <a:solidFill>
                  <a:schemeClr val="tx1"/>
                </a:solidFill>
                <a:effectLst/>
                <a:latin typeface="+mn-lt"/>
                <a:ea typeface="+mn-ea"/>
                <a:cs typeface="+mn-cs"/>
              </a:rPr>
              <a:t>Talking Points for This Slide: </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9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900" kern="1200" dirty="0">
                <a:solidFill>
                  <a:schemeClr val="tx1"/>
                </a:solidFill>
                <a:effectLst/>
                <a:latin typeface="+mn-lt"/>
                <a:ea typeface="+mn-ea"/>
                <a:cs typeface="+mn-cs"/>
              </a:rPr>
              <a:t>CMS has created a series of resources to help partners become more informed about Medicaid Unwinding  and to help support partners as they prepare and reach out to their audiences.</a:t>
            </a:r>
            <a:endParaRPr lang="en-US" dirty="0"/>
          </a:p>
          <a:p>
            <a:pPr marL="171450" lvl="0" indent="-171450">
              <a:buFont typeface="Arial" panose="020B0604020202020204" pitchFamily="34" charset="0"/>
              <a:buChar char="•"/>
            </a:pPr>
            <a:r>
              <a:rPr lang="en-US" sz="900" kern="1200" dirty="0">
                <a:solidFill>
                  <a:schemeClr val="tx1"/>
                </a:solidFill>
                <a:effectLst/>
                <a:latin typeface="+mn-lt"/>
                <a:ea typeface="+mn-ea"/>
                <a:cs typeface="+mn-cs"/>
              </a:rPr>
              <a:t>On Medicaid.gov/unwinding, you can find our Unwinding Communications Toolkit and graphics. The toolkit provides some additional context on Unwinding that we hope will be helpful if you and your colleagues are new to the topic of Unwinding or if you are working with people that need a basic understanding of Unwinding.</a:t>
            </a:r>
          </a:p>
          <a:p>
            <a:pPr marL="171450" lvl="0" indent="-171450">
              <a:buFont typeface="Arial" panose="020B0604020202020204" pitchFamily="34" charset="0"/>
              <a:buChar char="•"/>
            </a:pPr>
            <a:r>
              <a:rPr lang="en-US" sz="900" kern="1200" dirty="0">
                <a:solidFill>
                  <a:schemeClr val="tx1"/>
                </a:solidFill>
                <a:effectLst/>
                <a:latin typeface="+mn-lt"/>
                <a:ea typeface="+mn-ea"/>
                <a:cs typeface="+mn-cs"/>
              </a:rPr>
              <a:t>There are also some key messages derived from consumer research that we think will resonate well, are the most understandable, and will help consumers take action.</a:t>
            </a:r>
          </a:p>
          <a:p>
            <a:pPr marL="171450" lvl="0" indent="-171450">
              <a:buFont typeface="Arial" panose="020B0604020202020204" pitchFamily="34" charset="0"/>
              <a:buChar char="•"/>
            </a:pPr>
            <a:r>
              <a:rPr lang="en-US" sz="900" kern="1200" dirty="0">
                <a:solidFill>
                  <a:schemeClr val="tx1"/>
                </a:solidFill>
                <a:effectLst/>
                <a:latin typeface="+mn-lt"/>
                <a:ea typeface="+mn-ea"/>
                <a:cs typeface="+mn-cs"/>
              </a:rPr>
              <a:t>These messages are woven into a variety of resources in the toolkit to help meet people where they are with options that will allow our partners to integrate them into their usual lines of communication with their audiences. Updated messages and materials will be added to this toolkit.</a:t>
            </a:r>
          </a:p>
          <a:p>
            <a:pPr marL="171450" lvl="0" indent="-171450">
              <a:buFont typeface="Arial" panose="020B0604020202020204" pitchFamily="34" charset="0"/>
              <a:buChar char="•"/>
            </a:pPr>
            <a:r>
              <a:rPr lang="en-US" sz="900" kern="1200" dirty="0">
                <a:solidFill>
                  <a:schemeClr val="tx1"/>
                </a:solidFill>
                <a:effectLst/>
                <a:latin typeface="+mn-lt"/>
                <a:ea typeface="+mn-ea"/>
                <a:cs typeface="+mn-cs"/>
              </a:rPr>
              <a:t>Right now the full toolkit is available in English and Spanish. Select resources are available in Chinese, Hindi, Korean, Tagalog, and Vietnamese as well.</a:t>
            </a:r>
          </a:p>
          <a:p>
            <a:pPr lvl="0"/>
            <a:endParaRPr lang="en-US" sz="900" kern="1200" dirty="0">
              <a:solidFill>
                <a:schemeClr val="tx1"/>
              </a:solidFill>
              <a:effectLst/>
              <a:latin typeface="+mn-lt"/>
              <a:ea typeface="+mn-ea"/>
              <a:cs typeface="+mn-cs"/>
            </a:endParaRPr>
          </a:p>
          <a:p>
            <a:pPr lvl="0"/>
            <a:r>
              <a:rPr lang="en-US" sz="900" u="sng" kern="1200" dirty="0">
                <a:solidFill>
                  <a:schemeClr val="tx1"/>
                </a:solidFill>
                <a:effectLst/>
                <a:latin typeface="+mn-lt"/>
                <a:ea typeface="+mn-ea"/>
                <a:cs typeface="+mn-cs"/>
              </a:rPr>
              <a:t>Additional Talking Points</a:t>
            </a:r>
          </a:p>
          <a:p>
            <a:pPr marL="171450" indent="-171450">
              <a:buFont typeface="Arial" panose="020B0604020202020204" pitchFamily="34" charset="0"/>
              <a:buChar char="•"/>
            </a:pPr>
            <a:r>
              <a:rPr lang="en-US" sz="900" kern="1200" dirty="0">
                <a:solidFill>
                  <a:schemeClr val="tx1"/>
                </a:solidFill>
                <a:effectLst/>
                <a:latin typeface="+mn-lt"/>
                <a:ea typeface="+mn-ea"/>
                <a:cs typeface="+mn-cs"/>
              </a:rPr>
              <a:t>I want to highlight our Unwinding Communications Toolkit that we released in March 2022 and </a:t>
            </a:r>
            <a:r>
              <a:rPr lang="en-US" dirty="0"/>
              <a:t>continue to be updated with new messaging and materials</a:t>
            </a:r>
            <a:r>
              <a:rPr lang="en-US" sz="900" kern="1200" dirty="0">
                <a:solidFill>
                  <a:schemeClr val="tx1"/>
                </a:solidFill>
                <a:effectLst/>
                <a:latin typeface="+mn-lt"/>
                <a:ea typeface="+mn-ea"/>
                <a:cs typeface="+mn-cs"/>
              </a:rPr>
              <a:t>. This is a living document that we will continue to add to over time.</a:t>
            </a:r>
            <a:endParaRPr lang="en-US" sz="900" kern="1200" dirty="0">
              <a:solidFill>
                <a:schemeClr val="tx1"/>
              </a:solidFill>
              <a:effectLst/>
              <a:latin typeface="+mn-lt"/>
              <a:cs typeface="Calibri"/>
            </a:endParaRPr>
          </a:p>
          <a:p>
            <a:pPr marL="171450" lvl="0" indent="-171450">
              <a:buFont typeface="Arial" panose="020B0604020202020204" pitchFamily="34" charset="0"/>
              <a:buChar char="•"/>
            </a:pPr>
            <a:r>
              <a:rPr lang="en-US" sz="900" kern="1200" dirty="0">
                <a:solidFill>
                  <a:schemeClr val="tx1"/>
                </a:solidFill>
                <a:effectLst/>
                <a:latin typeface="+mn-lt"/>
                <a:ea typeface="+mn-ea"/>
                <a:cs typeface="+mn-cs"/>
              </a:rPr>
              <a:t>The resources in the Communications Toolkit can be used by your organization starting today to help spread information with your networks as well as learn more about Unwinding and the kind of messaging that we suggest during Phase One.</a:t>
            </a:r>
          </a:p>
          <a:p>
            <a:pPr marL="171450" lvl="0" indent="-171450">
              <a:buFont typeface="Arial" panose="020B0604020202020204" pitchFamily="34" charset="0"/>
              <a:buChar char="•"/>
            </a:pPr>
            <a:r>
              <a:rPr lang="en-US" sz="900" kern="1200" dirty="0">
                <a:solidFill>
                  <a:schemeClr val="tx1"/>
                </a:solidFill>
                <a:effectLst/>
                <a:latin typeface="+mn-lt"/>
                <a:ea typeface="+mn-ea"/>
                <a:cs typeface="+mn-cs"/>
              </a:rPr>
              <a:t>In addition to the same materials and messaging, we have also added some context that we hope will be helpful if you and your colleagues are new to the topic of Unwinding or if you are working with people that need a basic understanding of Unwinding.</a:t>
            </a:r>
          </a:p>
          <a:p>
            <a:pPr marL="171450" lvl="0" indent="-171450">
              <a:buFont typeface="Arial" panose="020B0604020202020204" pitchFamily="34" charset="0"/>
              <a:buChar char="•"/>
            </a:pPr>
            <a:r>
              <a:rPr lang="en-US" sz="900" kern="1200" dirty="0">
                <a:solidFill>
                  <a:schemeClr val="tx1"/>
                </a:solidFill>
                <a:effectLst/>
                <a:latin typeface="+mn-lt"/>
                <a:ea typeface="+mn-ea"/>
                <a:cs typeface="+mn-cs"/>
              </a:rPr>
              <a:t>We have included some information on the research that we did with beneficiaries who are likely to be impacted for some added context on why we suggest the provided messaging and types of resources shared in the toolkit. </a:t>
            </a:r>
          </a:p>
          <a:p>
            <a:pPr marL="514350" lvl="1" indent="-171450">
              <a:buFont typeface="Arial" panose="020B0604020202020204" pitchFamily="34" charset="0"/>
              <a:buChar char="•"/>
            </a:pPr>
            <a:r>
              <a:rPr lang="en-US" sz="900" kern="1200" dirty="0">
                <a:solidFill>
                  <a:schemeClr val="tx1"/>
                </a:solidFill>
                <a:effectLst/>
                <a:latin typeface="+mn-lt"/>
                <a:ea typeface="+mn-ea"/>
                <a:cs typeface="+mn-cs"/>
              </a:rPr>
              <a:t>The CMS Office of Communications also conducted consumer research to inform Unwinding Outreach related to message to promote the use of HealthCare.gov. That research can be found with the toolkit on Medicaid.gov/unwinding.</a:t>
            </a:r>
          </a:p>
          <a:p>
            <a:pPr marL="171450" lvl="0" indent="-171450">
              <a:buFont typeface="Arial" panose="020B0604020202020204" pitchFamily="34" charset="0"/>
              <a:buChar char="•"/>
            </a:pPr>
            <a:r>
              <a:rPr lang="en-US" sz="900" kern="1200" dirty="0">
                <a:solidFill>
                  <a:schemeClr val="tx1"/>
                </a:solidFill>
                <a:effectLst/>
                <a:latin typeface="+mn-lt"/>
                <a:ea typeface="+mn-ea"/>
                <a:cs typeface="+mn-cs"/>
              </a:rPr>
              <a:t>In the toolkit, you will find some key messages derived from those recommendations from our consumer research. These are the messages that we think will resonate most, are the most understandable, and will help beneficiaries take action.</a:t>
            </a:r>
          </a:p>
          <a:p>
            <a:pPr marL="171450" lvl="0" indent="-171450">
              <a:buFont typeface="Arial" panose="020B0604020202020204" pitchFamily="34" charset="0"/>
              <a:buChar char="•"/>
            </a:pPr>
            <a:r>
              <a:rPr lang="en-US" sz="900" kern="1200" dirty="0">
                <a:solidFill>
                  <a:schemeClr val="tx1"/>
                </a:solidFill>
                <a:effectLst/>
                <a:latin typeface="+mn-lt"/>
                <a:ea typeface="+mn-ea"/>
                <a:cs typeface="+mn-cs"/>
              </a:rPr>
              <a:t>These messages are woven into a variety of resources in the toolkit to help meet people where they are with options that will allow our partners to integrate them into their usual lines of communication with their audiences.</a:t>
            </a:r>
          </a:p>
          <a:p>
            <a:pPr marL="514350" lvl="1" indent="-171450">
              <a:buFont typeface="Arial" panose="020B0604020202020204" pitchFamily="34" charset="0"/>
              <a:buChar char="•"/>
            </a:pPr>
            <a:r>
              <a:rPr lang="en-US" sz="900" kern="1200" dirty="0">
                <a:solidFill>
                  <a:schemeClr val="tx1"/>
                </a:solidFill>
                <a:effectLst/>
                <a:latin typeface="+mn-lt"/>
                <a:ea typeface="+mn-ea"/>
                <a:cs typeface="+mn-cs"/>
              </a:rPr>
              <a:t>There are fillable flyers where partners can fill in individual state or local resources on top of the general messaging.</a:t>
            </a:r>
          </a:p>
          <a:p>
            <a:pPr marL="514350" lvl="1" indent="-171450">
              <a:buFont typeface="Arial" panose="020B0604020202020204" pitchFamily="34" charset="0"/>
              <a:buChar char="•"/>
            </a:pPr>
            <a:r>
              <a:rPr lang="en-US" sz="900" kern="1200" dirty="0">
                <a:solidFill>
                  <a:schemeClr val="tx1"/>
                </a:solidFill>
                <a:effectLst/>
                <a:latin typeface="+mn-lt"/>
                <a:ea typeface="+mn-ea"/>
                <a:cs typeface="+mn-cs"/>
              </a:rPr>
              <a:t>We have also included a drop-in article, social media posts and graphics, text messages and email content, and a call-center script if you are taking live calls from beneficiaries.</a:t>
            </a:r>
          </a:p>
          <a:p>
            <a:pPr marL="514350" lvl="1" indent="-171450">
              <a:buFont typeface="Arial" panose="020B0604020202020204" pitchFamily="34" charset="0"/>
              <a:buChar char="•"/>
            </a:pPr>
            <a:r>
              <a:rPr lang="en-US" sz="900" kern="1200" dirty="0">
                <a:solidFill>
                  <a:schemeClr val="tx1"/>
                </a:solidFill>
                <a:effectLst/>
                <a:latin typeface="+mn-lt"/>
                <a:ea typeface="+mn-ea"/>
                <a:cs typeface="+mn-cs"/>
              </a:rPr>
              <a:t>The toolkit also includes a new Tip Sheet for partners to people who have lost Medicaid or CHIP coverage.</a:t>
            </a:r>
          </a:p>
          <a:p>
            <a:pPr marL="171450" lvl="0" indent="-171450">
              <a:buFont typeface="Arial" panose="020B0604020202020204" pitchFamily="34" charset="0"/>
              <a:buChar char="•"/>
            </a:pPr>
            <a:r>
              <a:rPr lang="en-US" sz="900" kern="1200" dirty="0">
                <a:solidFill>
                  <a:schemeClr val="tx1"/>
                </a:solidFill>
                <a:effectLst/>
                <a:latin typeface="+mn-lt"/>
                <a:ea typeface="+mn-ea"/>
                <a:cs typeface="+mn-cs"/>
              </a:rPr>
              <a:t>So far, the Communications Toolkit is available in English and Spanish. Select resources are available in Chinese, Hindi, Korean, Tagalog, and Vietnamese.</a:t>
            </a:r>
          </a:p>
          <a:p>
            <a:pPr marL="171450" lvl="0" indent="-171450">
              <a:buFont typeface="Arial" panose="020B0604020202020204" pitchFamily="34" charset="0"/>
              <a:buChar char="•"/>
            </a:pPr>
            <a:r>
              <a:rPr lang="en-US" sz="900" kern="1200" dirty="0">
                <a:solidFill>
                  <a:schemeClr val="tx1"/>
                </a:solidFill>
                <a:effectLst/>
                <a:latin typeface="+mn-lt"/>
                <a:ea typeface="+mn-ea"/>
                <a:cs typeface="+mn-cs"/>
              </a:rPr>
              <a:t>As I mentioned, this is a living document, and we will continue to add new resources.</a:t>
            </a:r>
          </a:p>
          <a:p>
            <a:pPr lvl="0"/>
            <a:endParaRPr lang="en-US" sz="9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A32F4037-46CC-6045-BE7A-CA09502B483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9342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00" b="1" kern="1200" dirty="0">
                <a:solidFill>
                  <a:schemeClr val="tx1"/>
                </a:solidFill>
                <a:effectLst/>
                <a:latin typeface="+mn-lt"/>
                <a:ea typeface="+mn-ea"/>
                <a:cs typeface="+mn-cs"/>
              </a:rPr>
              <a:t>Talking Points for This Slide: </a:t>
            </a:r>
            <a:endParaRPr lang="en-US" dirty="0"/>
          </a:p>
          <a:p>
            <a:endParaRPr lang="en-US" dirty="0"/>
          </a:p>
          <a:p>
            <a:pPr marL="171450" indent="-171450">
              <a:buFont typeface="Arial" panose="020B0604020202020204" pitchFamily="34" charset="0"/>
              <a:buChar char="•"/>
            </a:pPr>
            <a:r>
              <a:rPr lang="en-US" dirty="0"/>
              <a:t>Examples of tools available include: </a:t>
            </a:r>
          </a:p>
          <a:p>
            <a:pPr marL="514350" marR="0" lvl="1"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 drop-in article, social media posts and graphics, text messages and email content, and a call-center script if you are taking live calls from consumers.</a:t>
            </a:r>
          </a:p>
          <a:p>
            <a:pPr marL="514350" marR="0" lvl="1"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There is also the Partner Tip Sheet that I mentioned with tips to help some who lost Medicaid or CHIP coverage.</a:t>
            </a:r>
          </a:p>
          <a:p>
            <a:pPr marL="514350" lvl="1" indent="-171450">
              <a:buFont typeface="Arial" panose="020B0604020202020204" pitchFamily="34" charset="0"/>
              <a:buChar char="•"/>
            </a:pPr>
            <a:r>
              <a:rPr lang="en-US" dirty="0"/>
              <a:t>In addition, there are fillable flyers where partners can fill in individual state or local resources on top of the general messaging.</a:t>
            </a:r>
          </a:p>
          <a:p>
            <a:endParaRPr lang="en-US"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A32F4037-46CC-6045-BE7A-CA09502B483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71474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b="1" kern="1200" dirty="0">
                <a:solidFill>
                  <a:schemeClr val="tx1"/>
                </a:solidFill>
                <a:effectLst/>
                <a:latin typeface="+mn-lt"/>
                <a:ea typeface="+mn-ea"/>
                <a:cs typeface="+mn-cs"/>
              </a:rPr>
              <a:t>Talking Points for This Slide: </a:t>
            </a:r>
            <a:endParaRPr lang="en-US" sz="900" kern="1200" dirty="0">
              <a:solidFill>
                <a:schemeClr val="tx1"/>
              </a:solidFill>
              <a:effectLst/>
              <a:latin typeface="+mn-lt"/>
              <a:ea typeface="+mn-ea"/>
              <a:cs typeface="+mn-cs"/>
            </a:endParaRPr>
          </a:p>
          <a:p>
            <a:pPr marL="171450" lvl="0" indent="-171450">
              <a:buFont typeface="Arial" panose="020B0604020202020204" pitchFamily="34" charset="0"/>
              <a:buChar char="•"/>
            </a:pPr>
            <a:endParaRPr lang="en-US" sz="9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900" kern="1200" dirty="0">
                <a:solidFill>
                  <a:schemeClr val="tx1"/>
                </a:solidFill>
                <a:effectLst/>
                <a:latin typeface="+mn-lt"/>
                <a:ea typeface="+mn-ea"/>
                <a:cs typeface="+mn-cs"/>
              </a:rPr>
              <a:t>Right now, partners should </a:t>
            </a:r>
            <a:r>
              <a:rPr lang="en-US" dirty="0"/>
              <a:t>think</a:t>
            </a:r>
            <a:r>
              <a:rPr lang="en-US" sz="900" kern="1200" dirty="0">
                <a:solidFill>
                  <a:schemeClr val="tx1"/>
                </a:solidFill>
                <a:effectLst/>
                <a:latin typeface="+mn-lt"/>
                <a:ea typeface="+mn-ea"/>
                <a:cs typeface="+mn-cs"/>
              </a:rPr>
              <a:t> about what their organization can do in the coming weeks and months to really commit to this work.</a:t>
            </a:r>
          </a:p>
          <a:p>
            <a:pPr marL="171450" lvl="0" indent="-171450">
              <a:buFont typeface="Arial" panose="020B0604020202020204" pitchFamily="34" charset="0"/>
              <a:buChar char="•"/>
            </a:pPr>
            <a:r>
              <a:rPr lang="en-US" sz="900" kern="1200" dirty="0">
                <a:solidFill>
                  <a:schemeClr val="tx1"/>
                </a:solidFill>
                <a:effectLst/>
                <a:latin typeface="+mn-lt"/>
                <a:ea typeface="+mn-ea"/>
                <a:cs typeface="+mn-cs"/>
              </a:rPr>
              <a:t>We encourage you to think about how your organization may be helpful and how you may be able to connect with other organizations in your state, region and/or community to reach people with Medicaid and CHIP coverage.</a:t>
            </a:r>
          </a:p>
          <a:p>
            <a:pPr marL="171450" lvl="0" indent="-171450">
              <a:buFont typeface="Arial" panose="020B0604020202020204" pitchFamily="34" charset="0"/>
              <a:buChar char="•"/>
            </a:pPr>
            <a:r>
              <a:rPr lang="en-US" sz="900" kern="1200" dirty="0">
                <a:solidFill>
                  <a:schemeClr val="tx1"/>
                </a:solidFill>
                <a:effectLst/>
                <a:latin typeface="+mn-lt"/>
                <a:ea typeface="+mn-ea"/>
                <a:cs typeface="+mn-cs"/>
              </a:rPr>
              <a:t>We also encourage you to use the Toolkit resources we discussed, and begin incorporating information about Unwinding into materials, presentations, and workplans you have in development. </a:t>
            </a:r>
          </a:p>
          <a:p>
            <a:pPr marL="171450" lvl="0" indent="-171450">
              <a:buFont typeface="Arial" panose="020B0604020202020204" pitchFamily="34" charset="0"/>
              <a:buChar char="•"/>
            </a:pPr>
            <a:r>
              <a:rPr lang="en-US" sz="900" kern="1200" dirty="0">
                <a:solidFill>
                  <a:schemeClr val="tx1"/>
                </a:solidFill>
                <a:effectLst/>
                <a:latin typeface="+mn-lt"/>
                <a:ea typeface="+mn-ea"/>
                <a:cs typeface="+mn-cs"/>
              </a:rPr>
              <a:t>Lastly, we encourage you all to attend HHS and CMS’s monthly Medicaid and CHIP Continuous Enrollment Unwinding Webinar Series on the fourth Wednesday of every month at 12:00 p.m. ET.</a:t>
            </a:r>
          </a:p>
          <a:p>
            <a:pPr lvl="0"/>
            <a:endParaRPr lang="en-US" sz="900" kern="1200" dirty="0">
              <a:solidFill>
                <a:schemeClr val="tx1"/>
              </a:solidFill>
              <a:effectLst/>
              <a:latin typeface="+mn-lt"/>
              <a:ea typeface="+mn-ea"/>
              <a:cs typeface="+mn-cs"/>
            </a:endParaRPr>
          </a:p>
          <a:p>
            <a:pPr lvl="0"/>
            <a:r>
              <a:rPr lang="en-US" sz="900" b="1" u="sng" kern="1200" dirty="0">
                <a:solidFill>
                  <a:schemeClr val="tx1"/>
                </a:solidFill>
                <a:effectLst/>
                <a:latin typeface="+mn-lt"/>
                <a:ea typeface="+mn-ea"/>
                <a:cs typeface="+mn-cs"/>
              </a:rPr>
              <a:t>Additional Talking Points</a:t>
            </a:r>
          </a:p>
          <a:p>
            <a:pPr marL="0" lvl="0" indent="0">
              <a:buFont typeface="Arial" panose="020B0604020202020204" pitchFamily="34" charset="0"/>
              <a:buNone/>
            </a:pPr>
            <a:endParaRPr lang="en-US" sz="900" kern="1200" dirty="0">
              <a:solidFill>
                <a:schemeClr val="tx1"/>
              </a:solidFill>
              <a:effectLst/>
              <a:latin typeface="+mn-lt"/>
              <a:ea typeface="+mn-ea"/>
              <a:cs typeface="+mn-cs"/>
            </a:endParaRPr>
          </a:p>
          <a:p>
            <a:pPr marL="0" lvl="0" indent="0">
              <a:buFont typeface="Arial" panose="020B0604020202020204" pitchFamily="34" charset="0"/>
              <a:buNone/>
            </a:pPr>
            <a:r>
              <a:rPr lang="en-US" sz="900" u="sng" kern="1200" dirty="0">
                <a:solidFill>
                  <a:schemeClr val="tx1"/>
                </a:solidFill>
                <a:effectLst/>
                <a:latin typeface="+mn-lt"/>
                <a:ea typeface="+mn-ea"/>
                <a:cs typeface="+mn-cs"/>
              </a:rPr>
              <a:t>Call to Action</a:t>
            </a:r>
            <a:endParaRPr lang="en-US" dirty="0"/>
          </a:p>
          <a:p>
            <a:pPr marL="171450" lvl="0" indent="-171450">
              <a:buFont typeface="Arial" panose="020B0604020202020204" pitchFamily="34" charset="0"/>
              <a:buChar char="•"/>
            </a:pPr>
            <a:r>
              <a:rPr lang="en-US" sz="900" kern="1200" dirty="0">
                <a:solidFill>
                  <a:schemeClr val="tx1"/>
                </a:solidFill>
                <a:effectLst/>
                <a:latin typeface="+mn-lt"/>
                <a:ea typeface="+mn-ea"/>
                <a:cs typeface="+mn-cs"/>
              </a:rPr>
              <a:t>Right now, there are four things that you and your organization can do in the weeks and months ahead to really commit yourself to this work.</a:t>
            </a:r>
          </a:p>
          <a:p>
            <a:pPr marL="514350" lvl="1" indent="-171450">
              <a:buFont typeface="Arial" panose="020B0604020202020204" pitchFamily="34" charset="0"/>
              <a:buChar char="•"/>
            </a:pPr>
            <a:r>
              <a:rPr lang="en-US" sz="900" kern="1200" dirty="0">
                <a:solidFill>
                  <a:schemeClr val="tx1"/>
                </a:solidFill>
                <a:effectLst/>
                <a:latin typeface="+mn-lt"/>
                <a:ea typeface="+mn-ea"/>
                <a:cs typeface="+mn-cs"/>
              </a:rPr>
              <a:t>First, commit to making Unwinding work a priority for your organization, as well as the coalitions and other people that you work with. We want you to think about how your organization might be helpful in this work and what your strengths are.</a:t>
            </a:r>
          </a:p>
          <a:p>
            <a:pPr marL="514350" lvl="1" indent="-171450">
              <a:buFont typeface="Arial" panose="020B0604020202020204" pitchFamily="34" charset="0"/>
              <a:buChar char="•"/>
            </a:pPr>
            <a:r>
              <a:rPr lang="en-US" sz="900" kern="1200" dirty="0">
                <a:solidFill>
                  <a:schemeClr val="tx1"/>
                </a:solidFill>
                <a:effectLst/>
                <a:latin typeface="+mn-lt"/>
                <a:ea typeface="+mn-ea"/>
                <a:cs typeface="+mn-cs"/>
              </a:rPr>
              <a:t>Second, connect with other organizations in your state, region, and/or community that work with Medicaid and CHIP beneficiaries. Also think about organizations that might not consider themselves Medicaid experts, such as food banks who work with a lot of people that likely have Medicaid and CHIP.</a:t>
            </a:r>
          </a:p>
          <a:p>
            <a:pPr marL="514350" lvl="1" indent="-171450">
              <a:buFont typeface="Arial" panose="020B0604020202020204" pitchFamily="34" charset="0"/>
              <a:buChar char="•"/>
            </a:pPr>
            <a:r>
              <a:rPr lang="en-US" sz="900" kern="1200" dirty="0">
                <a:solidFill>
                  <a:schemeClr val="tx1"/>
                </a:solidFill>
                <a:effectLst/>
                <a:latin typeface="+mn-lt"/>
                <a:ea typeface="+mn-ea"/>
                <a:cs typeface="+mn-cs"/>
              </a:rPr>
              <a:t>Third, attend our Medicaid and CHIP Continuous Enrollment Unwinding partner education webinar series. This is a monthly series where we cover different topics related to Unwinding. We ask that you join these webinars and invite your colleagues and partners to join as well. </a:t>
            </a:r>
          </a:p>
          <a:p>
            <a:pPr marL="514350" lvl="1" indent="-171450">
              <a:buFont typeface="Arial" panose="020B0604020202020204" pitchFamily="34" charset="0"/>
              <a:buChar char="•"/>
            </a:pPr>
            <a:r>
              <a:rPr lang="en-US" sz="900" kern="1200" dirty="0">
                <a:solidFill>
                  <a:schemeClr val="tx1"/>
                </a:solidFill>
                <a:effectLst/>
                <a:latin typeface="+mn-lt"/>
                <a:ea typeface="+mn-ea"/>
                <a:cs typeface="+mn-cs"/>
              </a:rPr>
              <a:t>Fourth, incorporate information about Unwinding into materials, presentations, and workplans you have in development. CMS’s Unwinding Communications Toolkit has a lot of great resources and language that you can adapt to fit the needs of your organization and the audiences you reach.</a:t>
            </a:r>
          </a:p>
          <a:p>
            <a:pPr marL="171450" lvl="0" indent="-171450">
              <a:buFont typeface="Arial" panose="020B0604020202020204" pitchFamily="34" charset="0"/>
              <a:buChar char="•"/>
            </a:pPr>
            <a:r>
              <a:rPr lang="en-US" sz="900" kern="1200" dirty="0">
                <a:solidFill>
                  <a:schemeClr val="tx1"/>
                </a:solidFill>
                <a:effectLst/>
                <a:latin typeface="+mn-lt"/>
                <a:ea typeface="+mn-ea"/>
                <a:cs typeface="+mn-cs"/>
              </a:rPr>
              <a:t>We appreciate your partnership in helping to make sure that people remain connected to health coverage, and we are here to support our partners anyway that we can throughout the Unwinding process.</a:t>
            </a:r>
          </a:p>
          <a:p>
            <a:r>
              <a:rPr lang="en-US" sz="900" b="1" kern="1200" dirty="0">
                <a:solidFill>
                  <a:schemeClr val="tx1"/>
                </a:solidFill>
                <a:effectLst/>
                <a:latin typeface="+mn-lt"/>
                <a:ea typeface="+mn-ea"/>
                <a:cs typeface="+mn-cs"/>
              </a:rPr>
              <a:t> </a:t>
            </a:r>
            <a:endParaRPr lang="en-US" sz="900" kern="1200" dirty="0">
              <a:solidFill>
                <a:schemeClr val="tx1"/>
              </a:solidFill>
              <a:effectLst/>
              <a:latin typeface="+mn-lt"/>
              <a:ea typeface="+mn-ea"/>
              <a:cs typeface="+mn-cs"/>
            </a:endParaRPr>
          </a:p>
          <a:p>
            <a:pPr lvl="0"/>
            <a:endParaRPr lang="en-US" sz="9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B898A01-842B-0042-9AB7-55364486B92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28708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00" b="1" kern="1200" dirty="0">
                <a:solidFill>
                  <a:schemeClr val="tx1"/>
                </a:solidFill>
                <a:effectLst/>
                <a:latin typeface="+mn-lt"/>
                <a:ea typeface="+mn-ea"/>
                <a:cs typeface="+mn-cs"/>
              </a:rPr>
              <a:t>Talking Points for This Slide: </a:t>
            </a:r>
          </a:p>
          <a:p>
            <a:pPr marL="171450" lvl="0" indent="-171450">
              <a:buFont typeface="Arial" panose="020B0604020202020204" pitchFamily="34" charset="0"/>
              <a:buChar char="•"/>
            </a:pPr>
            <a:r>
              <a:rPr lang="en-US" sz="900" kern="1200" dirty="0">
                <a:solidFill>
                  <a:schemeClr val="tx1"/>
                </a:solidFill>
                <a:effectLst/>
                <a:latin typeface="+mn-lt"/>
                <a:ea typeface="+mn-ea"/>
                <a:cs typeface="+mn-cs"/>
              </a:rPr>
              <a:t>Now onto a little more detail on Marketplace enrollment.</a:t>
            </a:r>
          </a:p>
          <a:p>
            <a:pPr marL="171450" lvl="0" indent="-171450">
              <a:buFont typeface="Arial" panose="020B0604020202020204" pitchFamily="34" charset="0"/>
              <a:buChar char="•"/>
            </a:pPr>
            <a:r>
              <a:rPr lang="en-US" sz="900" kern="1200" dirty="0">
                <a:solidFill>
                  <a:schemeClr val="tx1"/>
                </a:solidFill>
                <a:effectLst/>
                <a:latin typeface="+mn-lt"/>
                <a:ea typeface="+mn-ea"/>
                <a:cs typeface="+mn-cs"/>
              </a:rPr>
              <a:t>First, I want to note that anyone can apply for federal Marketplace coverage during Open Enrollment, which occurs annually from November 1st – January 15th.</a:t>
            </a:r>
          </a:p>
          <a:p>
            <a:pPr marL="171450" lvl="0" indent="-171450">
              <a:buFont typeface="Arial" panose="020B0604020202020204" pitchFamily="34" charset="0"/>
              <a:buChar char="•"/>
            </a:pPr>
            <a:r>
              <a:rPr lang="en-US" sz="900" kern="1200" dirty="0">
                <a:solidFill>
                  <a:schemeClr val="tx1"/>
                </a:solidFill>
                <a:effectLst/>
                <a:latin typeface="+mn-lt"/>
                <a:ea typeface="+mn-ea"/>
                <a:cs typeface="+mn-cs"/>
              </a:rPr>
              <a:t>Outside of Open Enrollment, individuals may qualify for a Special Enrollment Period (SEP) if they experience a qualifying life event, such as losing their health coverage. </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dirty="0"/>
              <a:t>To ensure consumers have sufficient time to enroll in Marketplace coverage during the unwinding period, consumers who lose Medicaid/CHIP coverage between </a:t>
            </a:r>
            <a:r>
              <a:rPr lang="en-US" sz="900" b="1" dirty="0"/>
              <a:t>March 31, 2023 </a:t>
            </a:r>
            <a:r>
              <a:rPr lang="en-US" sz="900" dirty="0"/>
              <a:t>and </a:t>
            </a:r>
            <a:r>
              <a:rPr lang="en-US" sz="900" b="1" dirty="0"/>
              <a:t>July 31, 2024 </a:t>
            </a:r>
            <a:r>
              <a:rPr lang="en-US" sz="900" dirty="0"/>
              <a:t>will be eligible for a </a:t>
            </a:r>
            <a:r>
              <a:rPr lang="en-US" sz="900" b="1" dirty="0"/>
              <a:t>60-day SEP beginning the day they submit or update a Marketplace application</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dirty="0">
                <a:solidFill>
                  <a:srgbClr val="FF0000"/>
                </a:solidFill>
                <a:latin typeface="+mn-lt"/>
                <a:cs typeface="Arial" panose="020B0604020202020204" pitchFamily="34" charset="0"/>
              </a:rPr>
              <a:t>Consumers can access the Unwinding SEP by submitting or updating an application through HealthCare.gov, a certified partner that supports SEPs, or the Marketplace Call Center.</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dirty="0">
                <a:solidFill>
                  <a:srgbClr val="FF0000"/>
                </a:solidFill>
                <a:latin typeface="+mn-lt"/>
                <a:cs typeface="Arial" panose="020B0604020202020204" pitchFamily="34" charset="0"/>
              </a:rPr>
              <a:t>Consumers who are determined eligible for this Unwinding SEP will have 60 days from the date on which they submit a new or updated HealthCare.gov application to make a plan selection. </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kern="1200" dirty="0">
                <a:solidFill>
                  <a:schemeClr val="tx1"/>
                </a:solidFill>
                <a:effectLst/>
                <a:latin typeface="+mn-lt"/>
                <a:ea typeface="+mn-ea"/>
                <a:cs typeface="+mn-cs"/>
              </a:rPr>
              <a:t>If anyone has questions on this SEP, we recommend reviewing the FAQs linked here.</a:t>
            </a:r>
          </a:p>
          <a:p>
            <a:pPr marL="171450" lvl="0" indent="-171450">
              <a:buFont typeface="Arial" panose="020B0604020202020204" pitchFamily="34" charset="0"/>
              <a:buChar char="•"/>
            </a:pPr>
            <a:r>
              <a:rPr lang="en-US" sz="900" kern="1200" dirty="0">
                <a:solidFill>
                  <a:schemeClr val="tx1"/>
                </a:solidFill>
                <a:effectLst/>
                <a:latin typeface="+mn-lt"/>
                <a:ea typeface="+mn-ea"/>
                <a:cs typeface="+mn-cs"/>
              </a:rPr>
              <a:t>CMS recommends that Medicaid/CHIP beneficiaries submit or update an application on HealthCare.gov as soon as they receive their Medicaid/CHIP termination letter from their state. Individuals do not need to wait to receive the a notice from the Marketplace to apply for coverage. </a:t>
            </a:r>
          </a:p>
          <a:p>
            <a:endParaRPr lang="en-US"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A32F4037-46CC-6045-BE7A-CA09502B483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02201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b="1" kern="1200" dirty="0">
                <a:solidFill>
                  <a:schemeClr val="tx1"/>
                </a:solidFill>
                <a:effectLst/>
                <a:latin typeface="+mn-lt"/>
                <a:ea typeface="+mn-ea"/>
                <a:cs typeface="+mn-cs"/>
              </a:rPr>
              <a:t>Talking Points for This Slide: </a:t>
            </a:r>
            <a:endParaRPr lang="en-US" sz="9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900" kern="1200" dirty="0">
                <a:solidFill>
                  <a:schemeClr val="tx1"/>
                </a:solidFill>
                <a:effectLst/>
                <a:latin typeface="+mn-lt"/>
                <a:ea typeface="+mn-ea"/>
                <a:cs typeface="+mn-cs"/>
              </a:rPr>
              <a:t>In summary, I want to highlight how individuals can get help completing a Marketplace application. They can:</a:t>
            </a:r>
          </a:p>
          <a:p>
            <a:pPr marL="514350" lvl="1" indent="-171450">
              <a:buFont typeface="Arial" panose="020B0604020202020204" pitchFamily="34" charset="0"/>
              <a:buChar char="•"/>
            </a:pPr>
            <a:r>
              <a:rPr lang="en-US" sz="900" kern="1200" dirty="0">
                <a:solidFill>
                  <a:schemeClr val="tx1"/>
                </a:solidFill>
                <a:effectLst/>
                <a:latin typeface="+mn-lt"/>
                <a:ea typeface="+mn-ea"/>
                <a:cs typeface="+mn-cs"/>
              </a:rPr>
              <a:t>Visit HealthCare.gov</a:t>
            </a:r>
          </a:p>
          <a:p>
            <a:pPr marL="857250" lvl="2" indent="-171450">
              <a:buFont typeface="Arial" panose="020B0604020202020204" pitchFamily="34" charset="0"/>
              <a:buChar char="•"/>
            </a:pPr>
            <a:r>
              <a:rPr lang="en-US" sz="900" kern="1200" dirty="0">
                <a:solidFill>
                  <a:schemeClr val="tx1"/>
                </a:solidFill>
                <a:effectLst/>
                <a:latin typeface="+mn-lt"/>
                <a:ea typeface="+mn-ea"/>
                <a:cs typeface="+mn-cs"/>
              </a:rPr>
              <a:t>HealthCare.gov will direct individuals to their state-based Marketplace website, as applicable </a:t>
            </a:r>
          </a:p>
          <a:p>
            <a:pPr marL="514350" lvl="1" indent="-171450">
              <a:buFont typeface="Arial" panose="020B0604020202020204" pitchFamily="34" charset="0"/>
              <a:buChar char="•"/>
            </a:pPr>
            <a:r>
              <a:rPr lang="en-US" sz="900" kern="1200" dirty="0">
                <a:solidFill>
                  <a:schemeClr val="tx1"/>
                </a:solidFill>
                <a:effectLst/>
                <a:latin typeface="+mn-lt"/>
                <a:ea typeface="+mn-ea"/>
                <a:cs typeface="+mn-cs"/>
              </a:rPr>
              <a:t>Call the Marketplace Call Center at 1-800-318-2596 </a:t>
            </a:r>
          </a:p>
          <a:p>
            <a:pPr marL="514350" lvl="1" indent="-171450">
              <a:buFont typeface="Arial" panose="020B0604020202020204" pitchFamily="34" charset="0"/>
              <a:buChar char="•"/>
            </a:pPr>
            <a:r>
              <a:rPr lang="en-US" sz="900" kern="1200" dirty="0">
                <a:solidFill>
                  <a:schemeClr val="tx1"/>
                </a:solidFill>
                <a:effectLst/>
                <a:latin typeface="+mn-lt"/>
                <a:ea typeface="+mn-ea"/>
                <a:cs typeface="+mn-cs"/>
              </a:rPr>
              <a:t>Visit localhelp.healthcare.gov to make an appointment with someone in their area who can help</a:t>
            </a:r>
          </a:p>
          <a:p>
            <a:endParaRPr lang="en-US" sz="1200" kern="1200" dirty="0">
              <a:solidFill>
                <a:schemeClr val="tx1"/>
              </a:solidFill>
              <a:effectLst/>
              <a:latin typeface="+mn-lt"/>
              <a:ea typeface="+mn-ea"/>
              <a:cs typeface="+mn-cs"/>
            </a:endParaRPr>
          </a:p>
          <a:p>
            <a:endParaRPr lang="en-US" dirty="0">
              <a:solidFill>
                <a:srgbClr val="FF0000"/>
              </a:solidFil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DCC2B6-1209-4ACC-BDA3-8B3929DEAB8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28814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endParaRPr lang="en-US" dirty="0">
              <a:solidFill>
                <a:srgbClr val="FF0000"/>
              </a:solidFil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DCC2B6-1209-4ACC-BDA3-8B3929DEAB8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89911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endParaRPr lang="en-US" dirty="0">
              <a:solidFill>
                <a:srgbClr val="FF0000"/>
              </a:solidFil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DCC2B6-1209-4ACC-BDA3-8B3929DEAB8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3588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b="1" kern="1200" dirty="0">
                <a:solidFill>
                  <a:schemeClr val="tx1"/>
                </a:solidFill>
                <a:effectLst/>
                <a:latin typeface="+mn-lt"/>
                <a:ea typeface="+mn-ea"/>
                <a:cs typeface="+mn-cs"/>
              </a:rPr>
              <a:t>Talking Points for This Slide: </a:t>
            </a:r>
            <a:endParaRPr lang="en-US" sz="90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900" b="0" i="0" u="none" strike="noStrike" kern="1200" baseline="0" dirty="0">
              <a:solidFill>
                <a:schemeClr val="tx1"/>
              </a:solidFill>
              <a:latin typeface="+mn-lt"/>
              <a:ea typeface="+mn-ea"/>
              <a:cs typeface="+mn-cs"/>
            </a:endParaRP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kern="1200" dirty="0">
                <a:solidFill>
                  <a:schemeClr val="tx1"/>
                </a:solidFill>
                <a:effectLst/>
                <a:latin typeface="+mn-lt"/>
                <a:ea typeface="+mn-ea"/>
                <a:cs typeface="+mn-cs"/>
              </a:rPr>
              <a:t>Medicaid and CHIP have been a lifeline for health coverage for millions of people during the pandemic. Due, in part, to legislation that incentivized coverage continuity and flexibilities that states adopted, enrollment in both programs is at an all-time high </a:t>
            </a:r>
          </a:p>
          <a:p>
            <a:pPr marL="171450" indent="-171450">
              <a:buFont typeface="Arial" panose="020B0604020202020204" pitchFamily="34" charset="0"/>
              <a:buChar char="•"/>
            </a:pPr>
            <a:r>
              <a:rPr lang="en-US" sz="900" b="0" i="0" u="none" strike="noStrike" kern="1200" baseline="0" dirty="0">
                <a:solidFill>
                  <a:schemeClr val="tx1"/>
                </a:solidFill>
                <a:latin typeface="+mn-lt"/>
                <a:ea typeface="+mn-ea"/>
                <a:cs typeface="+mn-cs"/>
              </a:rPr>
              <a:t>Medicaid and CHIP enrollment is at an all-time high right now. There are over </a:t>
            </a:r>
            <a:r>
              <a:rPr lang="en-US" dirty="0"/>
              <a:t>93</a:t>
            </a:r>
            <a:r>
              <a:rPr lang="en-US" sz="900" b="0" i="0" u="none" strike="noStrike" kern="1200" baseline="0" dirty="0">
                <a:solidFill>
                  <a:schemeClr val="tx1"/>
                </a:solidFill>
                <a:latin typeface="+mn-lt"/>
                <a:ea typeface="+mn-ea"/>
                <a:cs typeface="+mn-cs"/>
              </a:rPr>
              <a:t> million people who are enrolled in Medicaid and CHIP as of</a:t>
            </a:r>
            <a:r>
              <a:rPr lang="en-US" dirty="0"/>
              <a:t> January 2023</a:t>
            </a:r>
            <a:r>
              <a:rPr lang="en-US" sz="900" b="0" i="0" u="none" strike="noStrike" kern="1200" baseline="0" dirty="0">
                <a:solidFill>
                  <a:schemeClr val="tx1"/>
                </a:solidFill>
                <a:latin typeface="+mn-lt"/>
                <a:ea typeface="+mn-ea"/>
                <a:cs typeface="+mn-cs"/>
              </a:rPr>
              <a:t>. A lot of that is due to the continuous enrollment condition. The continuous enrollment condition describes a policy that came out of the Families First Coronavirus Response Act (FFCRA), which was federal legislation back in March 2020, that gave states increased Medicaid funding in exchange for keeping nearly everyone enrolled in Medicaid.</a:t>
            </a:r>
            <a:r>
              <a:rPr lang="en-US" dirty="0"/>
              <a:t> </a:t>
            </a:r>
            <a:endParaRPr lang="en-US" sz="900" b="0" i="0" u="none" strike="noStrike" kern="1200" baseline="0" dirty="0">
              <a:solidFill>
                <a:schemeClr val="tx1"/>
              </a:solidFill>
              <a:latin typeface="+mn-lt"/>
              <a:cs typeface="Calibri"/>
            </a:endParaRPr>
          </a:p>
          <a:p>
            <a:pPr marL="171450" indent="-171450">
              <a:buFont typeface="Arial" panose="020B0604020202020204" pitchFamily="34" charset="0"/>
              <a:buChar char="•"/>
            </a:pPr>
            <a:r>
              <a:rPr lang="en-US" sz="900" b="0" i="0" u="none" strike="noStrike" kern="1200" baseline="0" dirty="0">
                <a:solidFill>
                  <a:schemeClr val="tx1"/>
                </a:solidFill>
                <a:latin typeface="+mn-lt"/>
                <a:ea typeface="+mn-ea"/>
                <a:cs typeface="+mn-cs"/>
              </a:rPr>
              <a:t>Since March 2020, the majority of individuals who were enrolled and who subsequently enrolled in Medicaid have been continuously enrolled in the program. In the Children's Health Insurance Program, states have adopted some similar flexibilities that have resulted in the same effect, increasing enrollment, which is how we are where we are now at over </a:t>
            </a:r>
            <a:r>
              <a:rPr lang="en-US" dirty="0"/>
              <a:t>93</a:t>
            </a:r>
            <a:r>
              <a:rPr lang="en-US" sz="900" b="0" i="0" u="none" strike="noStrike" kern="1200" baseline="0" dirty="0">
                <a:solidFill>
                  <a:schemeClr val="tx1"/>
                </a:solidFill>
                <a:latin typeface="+mn-lt"/>
                <a:ea typeface="+mn-ea"/>
                <a:cs typeface="+mn-cs"/>
              </a:rPr>
              <a:t> million people enrolled. That is an increase of</a:t>
            </a:r>
            <a:r>
              <a:rPr lang="en-US" dirty="0"/>
              <a:t> nearly 32 </a:t>
            </a:r>
            <a:r>
              <a:rPr lang="en-US" sz="900" b="0" i="0" u="none" strike="noStrike" kern="1200" baseline="0" dirty="0">
                <a:solidFill>
                  <a:schemeClr val="tx1"/>
                </a:solidFill>
                <a:latin typeface="+mn-lt"/>
                <a:ea typeface="+mn-ea"/>
                <a:cs typeface="+mn-cs"/>
              </a:rPr>
              <a:t>percent or </a:t>
            </a:r>
            <a:r>
              <a:rPr lang="en-US" dirty="0"/>
              <a:t>22</a:t>
            </a:r>
            <a:r>
              <a:rPr lang="en-US" sz="900" b="0" i="0" u="none" strike="noStrike" kern="1200" baseline="0" dirty="0">
                <a:solidFill>
                  <a:schemeClr val="tx1"/>
                </a:solidFill>
                <a:latin typeface="+mn-lt"/>
                <a:ea typeface="+mn-ea"/>
                <a:cs typeface="+mn-cs"/>
              </a:rPr>
              <a:t> </a:t>
            </a:r>
            <a:r>
              <a:rPr lang="en-US" dirty="0"/>
              <a:t>million</a:t>
            </a:r>
            <a:r>
              <a:rPr lang="en-US" sz="900" b="0" i="0" u="none" strike="noStrike" kern="1200" baseline="0" dirty="0">
                <a:solidFill>
                  <a:schemeClr val="tx1"/>
                </a:solidFill>
                <a:latin typeface="+mn-lt"/>
                <a:ea typeface="+mn-ea"/>
                <a:cs typeface="+mn-cs"/>
              </a:rPr>
              <a:t> individuals since February 2020.</a:t>
            </a:r>
            <a:r>
              <a:rPr lang="en-US" dirty="0"/>
              <a:t> </a:t>
            </a:r>
            <a:endParaRPr lang="en-US" sz="900" kern="1200" dirty="0">
              <a:solidFill>
                <a:schemeClr val="tx1"/>
              </a:solidFill>
              <a:effectLst/>
              <a:latin typeface="+mn-lt"/>
              <a:cs typeface="Calibri"/>
            </a:endParaRP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900" b="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A32F4037-46CC-6045-BE7A-CA09502B483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5760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b="1" kern="1200" dirty="0">
                <a:solidFill>
                  <a:schemeClr val="tx1"/>
                </a:solidFill>
                <a:effectLst/>
                <a:latin typeface="+mn-lt"/>
                <a:ea typeface="+mn-ea"/>
                <a:cs typeface="+mn-cs"/>
              </a:rPr>
              <a:t>Talking Points for This Slide: </a:t>
            </a:r>
            <a:endParaRPr lang="en-US" sz="900" kern="1200" dirty="0">
              <a:solidFill>
                <a:schemeClr val="tx1"/>
              </a:solidFill>
              <a:effectLst/>
              <a:latin typeface="+mn-lt"/>
              <a:ea typeface="+mn-ea"/>
              <a:cs typeface="+mn-cs"/>
            </a:endParaRPr>
          </a:p>
          <a:p>
            <a:pPr marL="0" indent="0">
              <a:buFont typeface="Arial" panose="020B0604020202020204" pitchFamily="34" charset="0"/>
              <a:buNone/>
            </a:pPr>
            <a:endParaRPr lang="en-US" sz="900" b="0" i="0" u="none" strike="noStrike" kern="1200" baseline="0" dirty="0">
              <a:solidFill>
                <a:schemeClr val="tx1"/>
              </a:solidFill>
              <a:effectLst/>
              <a:latin typeface="+mn-lt"/>
              <a:ea typeface="+mn-ea"/>
              <a:cs typeface="+mn-cs"/>
            </a:endParaRPr>
          </a:p>
          <a:p>
            <a:pPr marL="171450" indent="-171450">
              <a:buFont typeface="Arial" panose="020B0604020202020204" pitchFamily="34" charset="0"/>
              <a:buChar char="•"/>
            </a:pPr>
            <a:r>
              <a:rPr lang="en-US" sz="900" b="0" i="0" u="none" strike="noStrike" kern="1200" baseline="0" dirty="0">
                <a:solidFill>
                  <a:schemeClr val="tx1"/>
                </a:solidFill>
                <a:effectLst/>
                <a:latin typeface="+mn-lt"/>
                <a:ea typeface="+mn-ea"/>
                <a:cs typeface="+mn-cs"/>
              </a:rPr>
              <a:t>T</a:t>
            </a:r>
            <a:r>
              <a:rPr lang="en-US" sz="900" b="0" i="0" u="none" strike="noStrike" kern="1200" baseline="0" dirty="0">
                <a:solidFill>
                  <a:schemeClr val="tx1"/>
                </a:solidFill>
                <a:latin typeface="+mn-lt"/>
                <a:ea typeface="+mn-ea"/>
                <a:cs typeface="+mn-cs"/>
              </a:rPr>
              <a:t>he continuous enrollment condition</a:t>
            </a:r>
            <a:r>
              <a:rPr lang="en-US" dirty="0"/>
              <a:t> ended on March 31st.</a:t>
            </a:r>
            <a:r>
              <a:rPr lang="en-US" sz="900" b="0" i="0" u="none" strike="noStrike" kern="1200" baseline="0" dirty="0">
                <a:solidFill>
                  <a:schemeClr val="tx1"/>
                </a:solidFill>
                <a:latin typeface="+mn-lt"/>
                <a:ea typeface="+mn-ea"/>
                <a:cs typeface="+mn-cs"/>
              </a:rPr>
              <a:t> The Omnibus bill, also known as the Consolidated Appropriations Act or CAA, 2023 that passed and was enacted in December 2022 , said that the FFCRA continuous enrollment condition will end on March 31, 2023.</a:t>
            </a:r>
            <a:r>
              <a:rPr lang="en-US" dirty="0"/>
              <a:t> </a:t>
            </a:r>
            <a:endParaRPr lang="en-US" sz="900" b="0" i="0" u="none" strike="noStrike" kern="1200" baseline="0" dirty="0">
              <a:solidFill>
                <a:schemeClr val="tx1"/>
              </a:solidFill>
              <a:latin typeface="+mn-lt"/>
              <a:cs typeface="Calibri"/>
            </a:endParaRPr>
          </a:p>
          <a:p>
            <a:pPr marL="171450" indent="-171450">
              <a:buFont typeface="Arial" panose="020B0604020202020204" pitchFamily="34" charset="0"/>
              <a:buChar char="•"/>
            </a:pPr>
            <a:r>
              <a:rPr lang="en-US" sz="900" b="0" i="0" u="none" strike="noStrike" kern="1200" baseline="0" dirty="0">
                <a:solidFill>
                  <a:schemeClr val="tx1"/>
                </a:solidFill>
                <a:latin typeface="+mn-lt"/>
                <a:ea typeface="+mn-ea"/>
                <a:cs typeface="+mn-cs"/>
              </a:rPr>
              <a:t>With the end of the continuous enrollment condition, states </a:t>
            </a:r>
            <a:r>
              <a:rPr lang="en-US" sz="900" i="0" u="none" strike="noStrike" kern="1200" baseline="0" dirty="0">
                <a:solidFill>
                  <a:schemeClr val="tx1"/>
                </a:solidFill>
                <a:latin typeface="+mn-lt"/>
                <a:ea typeface="+mn-ea"/>
                <a:cs typeface="+mn-cs"/>
              </a:rPr>
              <a:t>will </a:t>
            </a:r>
            <a:r>
              <a:rPr lang="en-US" dirty="0"/>
              <a:t>now begin</a:t>
            </a:r>
            <a:r>
              <a:rPr lang="en-US" sz="900" b="0" i="0" u="none" strike="noStrike" kern="1200" baseline="0" dirty="0">
                <a:solidFill>
                  <a:schemeClr val="tx1"/>
                </a:solidFill>
                <a:latin typeface="+mn-lt"/>
                <a:ea typeface="+mn-ea"/>
                <a:cs typeface="+mn-cs"/>
              </a:rPr>
              <a:t> the process of “unwinding”</a:t>
            </a:r>
            <a:r>
              <a:rPr lang="en-US" dirty="0"/>
              <a:t> </a:t>
            </a:r>
            <a:r>
              <a:rPr lang="en-US" sz="900" b="0" i="0" u="none" strike="noStrike" kern="1200" baseline="0" dirty="0">
                <a:solidFill>
                  <a:schemeClr val="tx1"/>
                </a:solidFill>
                <a:latin typeface="+mn-lt"/>
                <a:ea typeface="+mn-ea"/>
                <a:cs typeface="+mn-cs"/>
              </a:rPr>
              <a:t> - or returning to normal Medicaid/CHIP operations. That include</a:t>
            </a:r>
            <a:r>
              <a:rPr lang="en-US" sz="900" i="0" u="none" strike="noStrike" kern="1200" baseline="0" dirty="0">
                <a:solidFill>
                  <a:schemeClr val="tx1"/>
                </a:solidFill>
                <a:latin typeface="+mn-lt"/>
                <a:ea typeface="+mn-ea"/>
                <a:cs typeface="+mn-cs"/>
              </a:rPr>
              <a:t>s restarting full Medicaid and CHIP eligibility renewals and for Medicaid, disenrolling individuals who are no longer eligible.</a:t>
            </a:r>
            <a:r>
              <a:rPr lang="en-US" dirty="0"/>
              <a:t> </a:t>
            </a:r>
            <a:endParaRPr lang="en-US" sz="900" i="0" u="none" strike="noStrike" kern="1200" baseline="0">
              <a:solidFill>
                <a:schemeClr val="tx1"/>
              </a:solidFill>
              <a:latin typeface="+mn-lt"/>
              <a:cs typeface="Calibri"/>
            </a:endParaRPr>
          </a:p>
          <a:p>
            <a:pPr marL="171450" indent="-171450">
              <a:buFont typeface="Arial" panose="020B0604020202020204" pitchFamily="34" charset="0"/>
              <a:buChar char="•"/>
            </a:pPr>
            <a:r>
              <a:rPr lang="en-US" sz="900" i="0" u="none" strike="noStrike" kern="1200" baseline="0" dirty="0">
                <a:solidFill>
                  <a:schemeClr val="tx1"/>
                </a:solidFill>
                <a:latin typeface="+mn-lt"/>
                <a:ea typeface="+mn-ea"/>
                <a:cs typeface="+mn-cs"/>
              </a:rPr>
              <a:t>Because the continuous enrollment condition </a:t>
            </a:r>
            <a:r>
              <a:rPr lang="en-US" dirty="0"/>
              <a:t>ended</a:t>
            </a:r>
            <a:r>
              <a:rPr lang="en-US" sz="900" i="0" u="none" strike="noStrike" kern="1200" baseline="0" dirty="0">
                <a:solidFill>
                  <a:schemeClr val="tx1"/>
                </a:solidFill>
                <a:latin typeface="+mn-lt"/>
                <a:ea typeface="+mn-ea"/>
                <a:cs typeface="+mn-cs"/>
              </a:rPr>
              <a:t> on March 31, states </a:t>
            </a:r>
            <a:r>
              <a:rPr lang="en-US" dirty="0"/>
              <a:t>are now able</a:t>
            </a:r>
            <a:r>
              <a:rPr lang="en-US" sz="900" i="0" u="none" strike="noStrike" kern="1200" baseline="0" dirty="0">
                <a:solidFill>
                  <a:schemeClr val="tx1"/>
                </a:solidFill>
                <a:latin typeface="+mn-lt"/>
                <a:ea typeface="+mn-ea"/>
                <a:cs typeface="+mn-cs"/>
              </a:rPr>
              <a:t> to </a:t>
            </a:r>
            <a:r>
              <a:rPr lang="en-US" dirty="0"/>
              <a:t>terminate</a:t>
            </a:r>
            <a:r>
              <a:rPr lang="en-US" sz="900" i="0" u="none" strike="noStrike" kern="1200" baseline="0" dirty="0">
                <a:solidFill>
                  <a:schemeClr val="tx1"/>
                </a:solidFill>
                <a:latin typeface="+mn-lt"/>
                <a:ea typeface="+mn-ea"/>
                <a:cs typeface="+mn-cs"/>
              </a:rPr>
              <a:t> Medicaid enrollment for individuals they identify as no longer eligible </a:t>
            </a:r>
            <a:r>
              <a:rPr lang="en-US" dirty="0"/>
              <a:t>as of April</a:t>
            </a:r>
            <a:r>
              <a:rPr lang="en-US" sz="900" i="0" u="none" strike="noStrike" kern="1200" baseline="0" dirty="0">
                <a:solidFill>
                  <a:schemeClr val="tx1"/>
                </a:solidFill>
                <a:latin typeface="+mn-lt"/>
                <a:ea typeface="+mn-ea"/>
                <a:cs typeface="+mn-cs"/>
              </a:rPr>
              <a:t> 1 of 2023</a:t>
            </a:r>
            <a:r>
              <a:rPr lang="en-US" dirty="0"/>
              <a:t>.</a:t>
            </a:r>
            <a:endParaRPr lang="en-US" sz="900" i="0" u="none" strike="noStrike" kern="1200" baseline="0" dirty="0">
              <a:solidFill>
                <a:schemeClr val="tx1"/>
              </a:solidFill>
              <a:latin typeface="+mn-lt"/>
              <a:cs typeface="Calibri" panose="020F0502020204030204"/>
            </a:endParaRPr>
          </a:p>
          <a:p>
            <a:pPr marL="171450" indent="-171450">
              <a:buFont typeface="Arial" panose="020B0604020202020204" pitchFamily="34" charset="0"/>
              <a:buChar char="•"/>
            </a:pPr>
            <a:r>
              <a:rPr lang="en-US" sz="900" b="0" i="0" u="none" strike="noStrike" kern="1200" baseline="0" dirty="0">
                <a:solidFill>
                  <a:schemeClr val="tx1"/>
                </a:solidFill>
                <a:latin typeface="+mn-lt"/>
                <a:ea typeface="+mn-ea"/>
                <a:cs typeface="+mn-cs"/>
              </a:rPr>
              <a:t>This work will require a significant amount of work on the states’ part. Researchers have estimated that nearly 15 million enrollees could lose their Medicaid or CHIP coverage as states resume normal renewals and redetermination processes. </a:t>
            </a:r>
          </a:p>
          <a:p>
            <a:pPr marL="171450" indent="-171450">
              <a:buFont typeface="Arial" panose="020B0604020202020204" pitchFamily="34" charset="0"/>
              <a:buChar char="•"/>
            </a:pPr>
            <a:r>
              <a:rPr lang="en-US" sz="900" b="0" i="0" u="none" strike="noStrike" kern="1200" baseline="0" dirty="0">
                <a:solidFill>
                  <a:schemeClr val="tx1"/>
                </a:solidFill>
                <a:latin typeface="+mn-lt"/>
                <a:ea typeface="+mn-ea"/>
                <a:cs typeface="+mn-cs"/>
              </a:rPr>
              <a:t>However, it is important to note that these estimates do not represent the number of people who are likely to become uninsured. A central goal for unwinding is to ensure that people who remain eligible for Medicaid and CHIP can retain their coverage, and those who are not are able transition to other affordable coverage options, through the Marketplace, Medicare, employer-sponsored coverage, or other insurance.</a:t>
            </a:r>
            <a:r>
              <a:rPr lang="en-US" dirty="0"/>
              <a:t> </a:t>
            </a:r>
            <a:endParaRPr lang="en-US" sz="900" b="0" i="0" u="none" strike="noStrike" kern="1200" baseline="0" dirty="0">
              <a:solidFill>
                <a:schemeClr val="tx1"/>
              </a:solidFill>
              <a:latin typeface="+mn-lt"/>
              <a:cs typeface="Calibri"/>
            </a:endParaRPr>
          </a:p>
          <a:p>
            <a:pPr marL="171450" indent="-171450">
              <a:buFont typeface="Arial" panose="020B0604020202020204" pitchFamily="34" charset="0"/>
              <a:buChar char="•"/>
            </a:pPr>
            <a:endParaRPr lang="en-US" sz="900" b="0" i="0" u="none" strike="noStrike" kern="1200" baseline="0" dirty="0">
              <a:solidFill>
                <a:schemeClr val="tx1"/>
              </a:solidFill>
              <a:latin typeface="+mn-lt"/>
              <a:ea typeface="+mn-ea"/>
              <a:cs typeface="+mn-cs"/>
            </a:endParaRPr>
          </a:p>
          <a:p>
            <a:pPr marL="0" indent="0">
              <a:buFont typeface="Arial" panose="020B0604020202020204" pitchFamily="34" charset="0"/>
              <a:buNone/>
            </a:pPr>
            <a:r>
              <a:rPr lang="en-US" sz="900" b="0" i="0" u="sng" strike="noStrike" kern="1200" baseline="0" dirty="0">
                <a:solidFill>
                  <a:schemeClr val="tx1"/>
                </a:solidFill>
                <a:highlight>
                  <a:srgbClr val="FFFF00"/>
                </a:highlight>
                <a:latin typeface="+mn-lt"/>
                <a:ea typeface="+mn-ea"/>
                <a:cs typeface="+mn-cs"/>
              </a:rPr>
              <a:t>Additional Talking Points:</a:t>
            </a:r>
          </a:p>
          <a:p>
            <a:pPr marL="171450" indent="-171450">
              <a:buFont typeface="Arial" panose="020B0604020202020204" pitchFamily="34" charset="0"/>
              <a:buChar char="•"/>
            </a:pPr>
            <a:r>
              <a:rPr lang="en-US" sz="900" b="0" i="0" u="none" strike="noStrike" kern="1200" baseline="0" dirty="0">
                <a:solidFill>
                  <a:schemeClr val="tx1"/>
                </a:solidFill>
                <a:latin typeface="+mn-lt"/>
                <a:ea typeface="+mn-ea"/>
                <a:cs typeface="+mn-cs"/>
              </a:rPr>
              <a:t>As noted previously, </a:t>
            </a:r>
            <a:r>
              <a:rPr lang="en-US" sz="900" kern="1200" dirty="0">
                <a:solidFill>
                  <a:schemeClr val="tx1"/>
                </a:solidFill>
                <a:effectLst/>
                <a:latin typeface="+mn-lt"/>
                <a:ea typeface="+mn-ea"/>
                <a:cs typeface="+mn-cs"/>
              </a:rPr>
              <a:t>the Medicaid continuous enrollment condition is no longer linked to the end of the COVID-19 Public Health Emergency.</a:t>
            </a:r>
            <a:endParaRPr lang="en-US" sz="9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US" sz="900" b="0" i="0" u="none" strike="noStrike" kern="1200" baseline="0" dirty="0">
                <a:solidFill>
                  <a:schemeClr val="tx1"/>
                </a:solidFill>
                <a:latin typeface="+mn-lt"/>
                <a:ea typeface="+mn-ea"/>
                <a:cs typeface="+mn-cs"/>
              </a:rPr>
              <a:t>O</a:t>
            </a:r>
            <a:r>
              <a:rPr lang="en-US" sz="900" b="0" i="0" kern="1200" dirty="0">
                <a:solidFill>
                  <a:schemeClr val="tx1"/>
                </a:solidFill>
                <a:effectLst/>
                <a:latin typeface="+mn-lt"/>
                <a:ea typeface="+mn-ea"/>
                <a:cs typeface="+mn-cs"/>
              </a:rPr>
              <a:t>n January 30, 2023, the Biden Administration announced its intent to end the national emergency and public health emergency declarations on May 11, 2023, related to the COVID-19 pandemic.</a:t>
            </a:r>
          </a:p>
          <a:p>
            <a:pPr marL="171450" indent="-171450">
              <a:buFont typeface="Arial" panose="020B0604020202020204" pitchFamily="34" charset="0"/>
              <a:buChar char="•"/>
            </a:pPr>
            <a:r>
              <a:rPr lang="en-US" sz="900" b="0" i="0" u="none" strike="noStrike" kern="1200" baseline="0" dirty="0">
                <a:solidFill>
                  <a:schemeClr val="tx1"/>
                </a:solidFill>
                <a:effectLst/>
                <a:latin typeface="+mn-lt"/>
                <a:ea typeface="+mn-ea"/>
                <a:cs typeface="+mn-cs"/>
              </a:rPr>
              <a:t>Again, the COVID-19 Public Health Emergency is now separate from the ending of the Medicaid continuous enrollment condition, which is the focus of today’s presentation.</a:t>
            </a:r>
            <a:endParaRPr lang="en-US" sz="9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endParaRPr lang="en-US" sz="9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endParaRPr lang="en-US" sz="900" b="0" i="0" u="none" strike="noStrike" kern="1200" baseline="0" dirty="0">
              <a:solidFill>
                <a:schemeClr val="tx1"/>
              </a:solidFill>
              <a:latin typeface="+mn-lt"/>
              <a:ea typeface="+mn-ea"/>
              <a:cs typeface="+mn-cs"/>
            </a:endParaRPr>
          </a:p>
          <a:p>
            <a:pPr marL="0" indent="0">
              <a:buFont typeface="Arial" panose="020B0604020202020204" pitchFamily="34" charset="0"/>
              <a:buNone/>
            </a:pPr>
            <a:endParaRPr lang="en-US" sz="900" kern="1200" dirty="0">
              <a:solidFill>
                <a:schemeClr val="tx1"/>
              </a:solidFill>
              <a:effectLst/>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900" b="1" kern="1200" dirty="0">
              <a:solidFill>
                <a:schemeClr val="tx1"/>
              </a:solidFill>
              <a:effectLst/>
              <a:latin typeface="+mn-lt"/>
              <a:ea typeface="+mn-ea"/>
              <a:cs typeface="+mn-cs"/>
            </a:endParaRPr>
          </a:p>
          <a:p>
            <a:pPr lvl="0"/>
            <a:endParaRPr lang="en-US" sz="9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4B0BC-1F54-453E-B14C-33CBAD57CD2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92061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b="1" kern="1200" dirty="0">
                <a:solidFill>
                  <a:schemeClr val="tx1"/>
                </a:solidFill>
                <a:effectLst/>
                <a:latin typeface="+mn-lt"/>
                <a:ea typeface="+mn-ea"/>
                <a:cs typeface="+mn-cs"/>
              </a:rPr>
              <a:t>Talking Points for This Slide: </a:t>
            </a:r>
            <a:endParaRPr lang="en-US" sz="900" kern="1200" dirty="0">
              <a:solidFill>
                <a:schemeClr val="tx1"/>
              </a:solidFill>
              <a:effectLst/>
              <a:latin typeface="+mn-lt"/>
              <a:ea typeface="+mn-ea"/>
              <a:cs typeface="+mn-cs"/>
            </a:endParaRPr>
          </a:p>
          <a:p>
            <a:pPr marL="0" lvl="0" indent="0">
              <a:spcBef>
                <a:spcPts val="1200"/>
              </a:spcBef>
              <a:spcAft>
                <a:spcPts val="1200"/>
              </a:spcAft>
              <a:buFont typeface="Arial" panose="020B0604020202020204" pitchFamily="34" charset="0"/>
              <a:buNone/>
            </a:pPr>
            <a:endParaRPr lang="en-US" sz="900" kern="1200" dirty="0">
              <a:solidFill>
                <a:schemeClr val="tx1"/>
              </a:solidFill>
              <a:effectLst/>
              <a:latin typeface="+mn-lt"/>
              <a:ea typeface="+mn-ea"/>
              <a:cs typeface="+mn-cs"/>
            </a:endParaRPr>
          </a:p>
          <a:p>
            <a:pPr marL="171450" lvl="0" indent="-171450">
              <a:spcBef>
                <a:spcPts val="1200"/>
              </a:spcBef>
              <a:spcAft>
                <a:spcPts val="1200"/>
              </a:spcAft>
              <a:buFont typeface="Arial" panose="020B0604020202020204" pitchFamily="34" charset="0"/>
              <a:buChar char="•"/>
            </a:pPr>
            <a:r>
              <a:rPr lang="en-US" sz="900" b="0" i="0" u="none" strike="noStrike" kern="1200" baseline="0" dirty="0">
                <a:solidFill>
                  <a:schemeClr val="tx1"/>
                </a:solidFill>
                <a:latin typeface="+mn-lt"/>
                <a:ea typeface="+mn-ea"/>
                <a:cs typeface="+mn-cs"/>
              </a:rPr>
              <a:t>What are states expected to do? </a:t>
            </a:r>
          </a:p>
          <a:p>
            <a:pPr marL="171450" lvl="0" indent="-171450">
              <a:spcBef>
                <a:spcPts val="1200"/>
              </a:spcBef>
              <a:spcAft>
                <a:spcPts val="1200"/>
              </a:spcAft>
              <a:buFont typeface="Arial" panose="020B0604020202020204" pitchFamily="34" charset="0"/>
              <a:buChar char="•"/>
            </a:pPr>
            <a:r>
              <a:rPr lang="en-US" sz="900" b="0" i="0" u="none" strike="noStrike" kern="1200" baseline="0" dirty="0">
                <a:solidFill>
                  <a:schemeClr val="tx1"/>
                </a:solidFill>
                <a:latin typeface="+mn-lt"/>
                <a:ea typeface="+mn-ea"/>
                <a:cs typeface="+mn-cs"/>
              </a:rPr>
              <a:t>In returning to normal operations, states are expected to initiate eligibility renewals for everyone in their Medicaid and CHIP populations within 12 months, starting in February, March or April 2023. They will have an additional 2 months, so 14 months total, to finish processing the renewals they initiate. </a:t>
            </a:r>
          </a:p>
          <a:p>
            <a:pPr marL="171450" indent="-171450">
              <a:spcBef>
                <a:spcPts val="1200"/>
              </a:spcBef>
              <a:spcAft>
                <a:spcPts val="1200"/>
              </a:spcAft>
              <a:buFont typeface="Arial" panose="020B0604020202020204" pitchFamily="34" charset="0"/>
              <a:buChar char="•"/>
            </a:pPr>
            <a:r>
              <a:rPr lang="en-US" sz="900" b="0" i="0" u="none" strike="noStrike" kern="1200" baseline="0" dirty="0">
                <a:solidFill>
                  <a:schemeClr val="tx1"/>
                </a:solidFill>
                <a:latin typeface="+mn-lt"/>
                <a:ea typeface="+mn-ea"/>
                <a:cs typeface="+mn-cs"/>
              </a:rPr>
              <a:t>As I noted, states have 3 options for when to begin redeterminations that may result in disenrollments for Medicaid enrollees - in February, March, or April 2023. Regardl</a:t>
            </a:r>
            <a:r>
              <a:rPr lang="en-US" sz="900" i="0" u="none" strike="noStrike" kern="1200" baseline="0" dirty="0">
                <a:solidFill>
                  <a:schemeClr val="tx1"/>
                </a:solidFill>
                <a:latin typeface="+mn-lt"/>
                <a:ea typeface="+mn-ea"/>
                <a:cs typeface="+mn-cs"/>
              </a:rPr>
              <a:t>ess of when they </a:t>
            </a:r>
            <a:r>
              <a:rPr lang="en-US" dirty="0"/>
              <a:t>started</a:t>
            </a:r>
            <a:r>
              <a:rPr lang="en-US" sz="900" i="0" u="none" strike="noStrike" kern="1200" baseline="0" dirty="0">
                <a:solidFill>
                  <a:schemeClr val="tx1"/>
                </a:solidFill>
                <a:latin typeface="+mn-lt"/>
                <a:ea typeface="+mn-ea"/>
                <a:cs typeface="+mn-cs"/>
              </a:rPr>
              <a:t>, though, states</a:t>
            </a:r>
            <a:r>
              <a:rPr lang="en-US" dirty="0"/>
              <a:t> could not</a:t>
            </a:r>
            <a:r>
              <a:rPr lang="en-US" sz="900" i="0" u="none" strike="noStrike" kern="1200" baseline="0" dirty="0">
                <a:solidFill>
                  <a:schemeClr val="tx1"/>
                </a:solidFill>
                <a:latin typeface="+mn-lt"/>
                <a:ea typeface="+mn-ea"/>
                <a:cs typeface="+mn-cs"/>
              </a:rPr>
              <a:t> terminate eligibility for individuals in Medicaid before the continuous enrollment condition </a:t>
            </a:r>
            <a:r>
              <a:rPr lang="en-US" dirty="0"/>
              <a:t>ended</a:t>
            </a:r>
            <a:r>
              <a:rPr lang="en-US" sz="900" i="0" u="none" strike="noStrike" kern="1200" baseline="0" dirty="0">
                <a:solidFill>
                  <a:schemeClr val="tx1"/>
                </a:solidFill>
                <a:latin typeface="+mn-lt"/>
                <a:ea typeface="+mn-ea"/>
                <a:cs typeface="+mn-cs"/>
              </a:rPr>
              <a:t> on March 31.</a:t>
            </a:r>
            <a:r>
              <a:rPr lang="en-US" dirty="0"/>
              <a:t> </a:t>
            </a:r>
            <a:endParaRPr lang="en-US" sz="900" i="0" u="none" strike="noStrike" kern="1200" baseline="0" dirty="0">
              <a:solidFill>
                <a:schemeClr val="tx1"/>
              </a:solidFill>
              <a:latin typeface="+mn-lt"/>
              <a:cs typeface="Calibri"/>
            </a:endParaRPr>
          </a:p>
          <a:p>
            <a:pPr marL="171450" lvl="0" indent="-171450">
              <a:spcBef>
                <a:spcPts val="1200"/>
              </a:spcBef>
              <a:spcAft>
                <a:spcPts val="1200"/>
              </a:spcAft>
              <a:buFont typeface="Arial" panose="020B0604020202020204" pitchFamily="34" charset="0"/>
              <a:buChar char="•"/>
            </a:pPr>
            <a:r>
              <a:rPr lang="en-US" sz="900" kern="1200" dirty="0">
                <a:solidFill>
                  <a:schemeClr val="tx1"/>
                </a:solidFill>
                <a:effectLst/>
                <a:latin typeface="+mn-lt"/>
                <a:ea typeface="+mn-ea"/>
                <a:cs typeface="+mn-cs"/>
              </a:rPr>
              <a:t>Separately, CMS has provided extensive guidance to states about other expectations during this unwinding period. States have four months to resume timely processing of applications to the extent that that has not been the case during this period when the continuous enrollment condition has been in effect. </a:t>
            </a:r>
          </a:p>
          <a:p>
            <a:pPr marL="171450" lvl="0" indent="-171450">
              <a:spcBef>
                <a:spcPts val="1200"/>
              </a:spcBef>
              <a:spcAft>
                <a:spcPts val="1200"/>
              </a:spcAft>
              <a:buFont typeface="Arial" panose="020B0604020202020204" pitchFamily="34" charset="0"/>
              <a:buChar char="•"/>
            </a:pPr>
            <a:r>
              <a:rPr lang="en-US" sz="900" kern="1200" dirty="0">
                <a:solidFill>
                  <a:schemeClr val="tx1"/>
                </a:solidFill>
                <a:effectLst/>
                <a:latin typeface="+mn-lt"/>
                <a:ea typeface="+mn-ea"/>
                <a:cs typeface="+mn-cs"/>
              </a:rPr>
              <a:t>States have also been preparing for this process for over a year now, to ensure that eligible individuals can retain coverage and to make sure people who are eligible for other programs transition effectively. </a:t>
            </a:r>
          </a:p>
          <a:p>
            <a:pPr marL="171450" lvl="0" indent="-171450">
              <a:spcBef>
                <a:spcPts val="1200"/>
              </a:spcBef>
              <a:spcAft>
                <a:spcPts val="1200"/>
              </a:spcAft>
              <a:buFont typeface="Arial" panose="020B0604020202020204" pitchFamily="34" charset="0"/>
              <a:buChar char="•"/>
            </a:pPr>
            <a:r>
              <a:rPr lang="en-US" sz="900" kern="1200" dirty="0">
                <a:solidFill>
                  <a:schemeClr val="tx1"/>
                </a:solidFill>
                <a:effectLst/>
                <a:latin typeface="+mn-lt"/>
                <a:ea typeface="+mn-ea"/>
                <a:cs typeface="+mn-cs"/>
              </a:rPr>
              <a:t>The Department of Health and Human Services shares this goal, and we are committed to working with states, governors, and others to provide resources, tool, and guidance to ensure a successful unwinding period. </a:t>
            </a:r>
          </a:p>
          <a:p>
            <a:pPr marL="171450" lvl="0" indent="-171450">
              <a:spcBef>
                <a:spcPts val="1200"/>
              </a:spcBef>
              <a:spcAft>
                <a:spcPts val="1200"/>
              </a:spcAft>
              <a:buFont typeface="Arial" panose="020B0604020202020204" pitchFamily="34" charset="0"/>
              <a:buChar char="•"/>
            </a:pPr>
            <a:endParaRPr lang="en-US" sz="9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4B0BC-1F54-453E-B14C-33CBAD57CD2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20307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Talking Points for This Slide: </a:t>
            </a:r>
          </a:p>
          <a:p>
            <a:pPr marL="171450" indent="-171450">
              <a:buFont typeface="Arial"/>
              <a:buChar char="•"/>
            </a:pPr>
            <a:r>
              <a:rPr lang="en-US" dirty="0">
                <a:cs typeface="Calibri"/>
              </a:rPr>
              <a:t>This graph here displays when the first Unwinding-related renewals were initiated by month. You can see which states initiated their first Unwinding-related renewals each month. To note, this information is based on state assessment calls conducted or deliverables submitted as of February 24, 2023. Timelines may have shifted since then.</a:t>
            </a:r>
          </a:p>
          <a:p>
            <a:pPr marL="171450" indent="-171450">
              <a:buFont typeface="Arial"/>
              <a:buChar char="•"/>
            </a:pPr>
            <a:r>
              <a:rPr lang="en-US" dirty="0">
                <a:cs typeface="Calibri"/>
              </a:rPr>
              <a:t>This information can also be in chart form on Medicaid.gov/renewals.</a:t>
            </a:r>
          </a:p>
          <a:p>
            <a:pPr lvl="1" indent="-171450">
              <a:buFont typeface="Arial"/>
              <a:buChar char="•"/>
            </a:pPr>
            <a:r>
              <a:rPr lang="en-US" dirty="0">
                <a:cs typeface="Calibri"/>
              </a:rPr>
              <a:t>Link to anticipated timelines document: </a:t>
            </a:r>
            <a:r>
              <a:rPr lang="en-US" dirty="0">
                <a:hlinkClick r:id="rId3"/>
              </a:rPr>
              <a:t>https://www.medicaid.gov/resources-for-states/downloads/ant-2023-time-init-unwin-reltd-ren-02242023.pdf</a:t>
            </a:r>
            <a:r>
              <a:rPr lang="en-US" dirty="0"/>
              <a:t> </a:t>
            </a:r>
            <a:endParaRPr lang="en-US" dirty="0">
              <a:cs typeface="Calibri"/>
            </a:endParaRPr>
          </a:p>
        </p:txBody>
      </p:sp>
      <p:sp>
        <p:nvSpPr>
          <p:cNvPr id="4" name="Slide Number Placeholder 3"/>
          <p:cNvSpPr>
            <a:spLocks noGrp="1"/>
          </p:cNvSpPr>
          <p:nvPr>
            <p:ph type="sldNum" sz="quarter" idx="5"/>
          </p:nvPr>
        </p:nvSpPr>
        <p:spPr/>
        <p:txBody>
          <a:bodyPr/>
          <a:lstStyle/>
          <a:p>
            <a:fld id="{A32F4037-46CC-6045-BE7A-CA09502B4830}" type="slidenum">
              <a:rPr lang="en-US" smtClean="0"/>
              <a:t>5</a:t>
            </a:fld>
            <a:endParaRPr lang="en-US" dirty="0"/>
          </a:p>
        </p:txBody>
      </p:sp>
    </p:spTree>
    <p:extLst>
      <p:ext uri="{BB962C8B-B14F-4D97-AF65-F5344CB8AC3E}">
        <p14:creationId xmlns:p14="http://schemas.microsoft.com/office/powerpoint/2010/main" val="26597436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Talking Points for This Slide: </a:t>
            </a:r>
            <a:endParaRPr lang="en-US"/>
          </a:p>
          <a:p>
            <a:pPr marL="171450" indent="-171450">
              <a:buFont typeface="Arial,Sans-Serif"/>
              <a:buChar char="•"/>
            </a:pPr>
            <a:r>
              <a:rPr lang="en-US" dirty="0"/>
              <a:t>This graph here displays the effective date of first anticipated terminations by month. Similar to the previous slide, this information is based on state assessment calls conducted or deliverables submitted as of February 24, 2023. Timelines may have shifted since then.</a:t>
            </a:r>
            <a:endParaRPr lang="en-US" dirty="0">
              <a:cs typeface="Calibri"/>
            </a:endParaRPr>
          </a:p>
          <a:p>
            <a:pPr marL="171450" indent="-171450">
              <a:buFont typeface="Arial,Sans-Serif"/>
              <a:buChar char="•"/>
            </a:pPr>
            <a:r>
              <a:rPr lang="en-US" dirty="0"/>
              <a:t>This information can also be in chart form on Medicaid.gov/renewals.</a:t>
            </a:r>
            <a:endParaRPr lang="en-US" dirty="0">
              <a:cs typeface="Calibri"/>
            </a:endParaRPr>
          </a:p>
          <a:p>
            <a:pPr lvl="1" indent="-171450">
              <a:buFont typeface="Arial,Sans-Serif"/>
              <a:buChar char="•"/>
            </a:pPr>
            <a:r>
              <a:rPr lang="en-US" dirty="0"/>
              <a:t>Link to anticipated timelines document: </a:t>
            </a:r>
            <a:r>
              <a:rPr lang="en-US" dirty="0">
                <a:hlinkClick r:id="rId3"/>
              </a:rPr>
              <a:t>https://www.medicaid.gov/resources-for-states/downloads/ant-2023-time-init-unwin-reltd-ren-02242023.pdf</a:t>
            </a:r>
            <a:r>
              <a:rPr lang="en-US" dirty="0"/>
              <a:t> </a:t>
            </a:r>
            <a:endParaRPr lang="en-US" dirty="0">
              <a:cs typeface="Calibri"/>
            </a:endParaRPr>
          </a:p>
        </p:txBody>
      </p:sp>
      <p:sp>
        <p:nvSpPr>
          <p:cNvPr id="4" name="Slide Number Placeholder 3"/>
          <p:cNvSpPr>
            <a:spLocks noGrp="1"/>
          </p:cNvSpPr>
          <p:nvPr>
            <p:ph type="sldNum" sz="quarter" idx="5"/>
          </p:nvPr>
        </p:nvSpPr>
        <p:spPr/>
        <p:txBody>
          <a:bodyPr/>
          <a:lstStyle/>
          <a:p>
            <a:fld id="{A32F4037-46CC-6045-BE7A-CA09502B4830}" type="slidenum">
              <a:rPr lang="en-US" smtClean="0"/>
              <a:t>6</a:t>
            </a:fld>
            <a:endParaRPr lang="en-US" dirty="0"/>
          </a:p>
        </p:txBody>
      </p:sp>
    </p:spTree>
    <p:extLst>
      <p:ext uri="{BB962C8B-B14F-4D97-AF65-F5344CB8AC3E}">
        <p14:creationId xmlns:p14="http://schemas.microsoft.com/office/powerpoint/2010/main" val="24405838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b="1" kern="1200" dirty="0">
                <a:solidFill>
                  <a:schemeClr val="tx1"/>
                </a:solidFill>
                <a:effectLst/>
                <a:latin typeface="+mn-lt"/>
                <a:ea typeface="+mn-ea"/>
                <a:cs typeface="+mn-cs"/>
              </a:rPr>
              <a:t>Talking Points for This Slide: </a:t>
            </a:r>
            <a:endParaRPr lang="en-US" sz="900" kern="1200" dirty="0">
              <a:solidFill>
                <a:schemeClr val="tx1"/>
              </a:solidFill>
              <a:effectLst/>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900" kern="1200" dirty="0">
              <a:solidFill>
                <a:schemeClr val="tx1"/>
              </a:solidFill>
              <a:effectLst/>
              <a:latin typeface="+mn-lt"/>
              <a:ea typeface="+mn-ea"/>
              <a:cs typeface="+mn-cs"/>
            </a:endParaRP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kern="1200" dirty="0">
                <a:solidFill>
                  <a:schemeClr val="tx1"/>
                </a:solidFill>
                <a:effectLst/>
                <a:latin typeface="+mn-lt"/>
                <a:ea typeface="+mn-ea"/>
                <a:cs typeface="+mn-cs"/>
              </a:rPr>
              <a:t>I just talked about general timelines for initiating renewals, but it’s important to remember what the renewal process entails. </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i="0" u="none" strike="noStrike" kern="1200" baseline="0" dirty="0">
                <a:solidFill>
                  <a:schemeClr val="tx1"/>
                </a:solidFill>
                <a:latin typeface="+mn-lt"/>
                <a:ea typeface="+mn-ea"/>
                <a:cs typeface="+mn-cs"/>
              </a:rPr>
              <a:t>Generally, states need to renew eligibility for everyone in their Medicaid and CHIP programs once every 12 months for MAGI beneficiaries. When I say MAGI, I refer to populations enrolled based on modified, adjusted gross income, including most children, parents, pregnant individuals, and other non-disabled. </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i="0" u="none" strike="noStrike" kern="1200" baseline="0" dirty="0">
                <a:solidFill>
                  <a:schemeClr val="tx1"/>
                </a:solidFill>
                <a:latin typeface="+mn-lt"/>
                <a:ea typeface="+mn-ea"/>
                <a:cs typeface="+mn-cs"/>
              </a:rPr>
              <a:t>States must renew eligibility at least once every 12 months for non-MAGI beneficiaries. These include individuals who are over 65, as well as those with blindness or disabilities. </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kern="1200" dirty="0">
                <a:solidFill>
                  <a:schemeClr val="tx1"/>
                </a:solidFill>
                <a:effectLst/>
                <a:latin typeface="+mn-lt"/>
                <a:ea typeface="+mn-ea"/>
                <a:cs typeface="+mn-cs"/>
              </a:rPr>
              <a:t>States must first attempt to renew eligibility for appropriate populations based on information available to the state, without asking for documentation. That is referred to as an ex-</a:t>
            </a:r>
            <a:r>
              <a:rPr lang="en-US" sz="900" kern="1200" dirty="0" err="1">
                <a:solidFill>
                  <a:schemeClr val="tx1"/>
                </a:solidFill>
                <a:effectLst/>
                <a:latin typeface="+mn-lt"/>
                <a:ea typeface="+mn-ea"/>
                <a:cs typeface="+mn-cs"/>
              </a:rPr>
              <a:t>parte</a:t>
            </a:r>
            <a:r>
              <a:rPr lang="en-US" sz="900" kern="1200" dirty="0">
                <a:solidFill>
                  <a:schemeClr val="tx1"/>
                </a:solidFill>
                <a:effectLst/>
                <a:latin typeface="+mn-lt"/>
                <a:ea typeface="+mn-ea"/>
                <a:cs typeface="+mn-cs"/>
              </a:rPr>
              <a:t> renewal, also called auto-renewal, passive renewal, or administrative renewal. </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i="0" u="none" strike="noStrike" kern="1200" baseline="0" dirty="0">
                <a:solidFill>
                  <a:schemeClr val="tx1"/>
                </a:solidFill>
                <a:latin typeface="+mn-lt"/>
                <a:ea typeface="+mn-ea"/>
                <a:cs typeface="+mn-cs"/>
              </a:rPr>
              <a:t>If someone can be redetermined eligible based on available information, the state must send a notice letting them know that they are still eligible and requesting any corrections or updates, if needed. </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i="0" u="none" strike="noStrike" kern="1200" baseline="0" dirty="0">
                <a:solidFill>
                  <a:schemeClr val="tx1"/>
                </a:solidFill>
                <a:latin typeface="+mn-lt"/>
                <a:ea typeface="+mn-ea"/>
                <a:cs typeface="+mn-cs"/>
              </a:rPr>
              <a:t>If a state attempts an ex </a:t>
            </a:r>
            <a:r>
              <a:rPr lang="en-US" sz="900" b="0" i="0" u="none" strike="noStrike" kern="1200" baseline="0" dirty="0" err="1">
                <a:solidFill>
                  <a:schemeClr val="tx1"/>
                </a:solidFill>
                <a:latin typeface="+mn-lt"/>
                <a:ea typeface="+mn-ea"/>
                <a:cs typeface="+mn-cs"/>
              </a:rPr>
              <a:t>parte</a:t>
            </a:r>
            <a:r>
              <a:rPr lang="en-US" sz="900" b="0" i="0" u="none" strike="noStrike" kern="1200" baseline="0" dirty="0">
                <a:solidFill>
                  <a:schemeClr val="tx1"/>
                </a:solidFill>
                <a:latin typeface="+mn-lt"/>
                <a:ea typeface="+mn-ea"/>
                <a:cs typeface="+mn-cs"/>
              </a:rPr>
              <a:t> renewal and </a:t>
            </a:r>
            <a:r>
              <a:rPr lang="en-US" sz="900" b="0" i="1" u="none" strike="noStrike" kern="1200" baseline="0" dirty="0">
                <a:solidFill>
                  <a:schemeClr val="tx1"/>
                </a:solidFill>
                <a:latin typeface="+mn-lt"/>
                <a:ea typeface="+mn-ea"/>
                <a:cs typeface="+mn-cs"/>
              </a:rPr>
              <a:t>cannot </a:t>
            </a:r>
            <a:r>
              <a:rPr lang="en-US" sz="900" b="0" i="0" u="none" strike="noStrike" kern="1200" baseline="0" dirty="0">
                <a:solidFill>
                  <a:schemeClr val="tx1"/>
                </a:solidFill>
                <a:latin typeface="+mn-lt"/>
                <a:ea typeface="+mn-ea"/>
                <a:cs typeface="+mn-cs"/>
              </a:rPr>
              <a:t>find a person eligible that way, the state must send a renewal form to request needed information. </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i="0" u="none" strike="noStrike" kern="1200" baseline="0" dirty="0">
                <a:solidFill>
                  <a:schemeClr val="tx1"/>
                </a:solidFill>
                <a:latin typeface="+mn-lt"/>
                <a:ea typeface="+mn-ea"/>
                <a:cs typeface="+mn-cs"/>
              </a:rPr>
              <a:t>For individuals enrolled on a MAGI basis (most children and non-disabled adults), the state must provide a minimum of 30 days to return the form. </a:t>
            </a:r>
          </a:p>
          <a:p>
            <a:pPr marL="171450" indent="-171450">
              <a:buFont typeface="Arial" panose="020B0604020202020204" pitchFamily="34" charset="0"/>
              <a:buChar char="•"/>
            </a:pPr>
            <a:r>
              <a:rPr lang="en-US" sz="900" b="0" i="0" u="none" strike="noStrike" kern="1200" baseline="0" dirty="0">
                <a:solidFill>
                  <a:schemeClr val="tx1"/>
                </a:solidFill>
                <a:latin typeface="+mn-lt"/>
                <a:ea typeface="+mn-ea"/>
                <a:cs typeface="+mn-cs"/>
              </a:rPr>
              <a:t>Lastly, if the Medicaid agency determines an individual is ineligible for Medicaid, it must screen them for eligibility for other programs and transfer their information to the appropriate program. Many children may be transferred to CHIP. Individuals may also be transferred to the Marketplace for a determination. </a:t>
            </a:r>
            <a:endParaRPr lang="en-US" sz="90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9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4B0BC-1F54-453E-B14C-33CBAD57CD2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80473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b="1" kern="1200" dirty="0">
                <a:solidFill>
                  <a:schemeClr val="tx1"/>
                </a:solidFill>
                <a:effectLst/>
                <a:latin typeface="+mn-lt"/>
                <a:ea typeface="+mn-ea"/>
                <a:cs typeface="+mn-cs"/>
              </a:rPr>
              <a:t>Talking Points for This Slide: </a:t>
            </a:r>
            <a:endParaRPr lang="en-US" sz="900" kern="1200" dirty="0">
              <a:solidFill>
                <a:schemeClr val="tx1"/>
              </a:solidFill>
              <a:effectLst/>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9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900" b="0" i="0" u="none" strike="noStrike" kern="1200" baseline="0" dirty="0">
                <a:solidFill>
                  <a:schemeClr val="tx1"/>
                </a:solidFill>
                <a:latin typeface="+mn-lt"/>
                <a:ea typeface="+mn-ea"/>
                <a:cs typeface="+mn-cs"/>
              </a:rPr>
              <a:t>States have been preparing for the end of the continuous enrollment condition for over a year now and have done a number of things to be ready, including: </a:t>
            </a:r>
          </a:p>
          <a:p>
            <a:pPr marL="514350" lvl="1" indent="-171450">
              <a:buFont typeface="Arial" panose="020B0604020202020204" pitchFamily="34" charset="0"/>
              <a:buChar char="•"/>
            </a:pPr>
            <a:r>
              <a:rPr lang="en-US" sz="900" b="0" i="0" u="none" strike="noStrike" kern="1200" baseline="0" dirty="0">
                <a:solidFill>
                  <a:schemeClr val="tx1"/>
                </a:solidFill>
                <a:latin typeface="+mn-lt"/>
                <a:ea typeface="+mn-ea"/>
                <a:cs typeface="+mn-cs"/>
              </a:rPr>
              <a:t>Developing detailed unwinding plans</a:t>
            </a:r>
          </a:p>
          <a:p>
            <a:pPr marL="514350" lvl="1" indent="-171450">
              <a:buFont typeface="Arial" panose="020B0604020202020204" pitchFamily="34" charset="0"/>
              <a:buChar char="•"/>
            </a:pPr>
            <a:r>
              <a:rPr lang="en-US" sz="900" b="0" i="0" u="none" strike="noStrike" kern="1200" baseline="0" dirty="0">
                <a:solidFill>
                  <a:schemeClr val="tx1"/>
                </a:solidFill>
                <a:latin typeface="+mn-lt"/>
                <a:ea typeface="+mn-ea"/>
                <a:cs typeface="+mn-cs"/>
              </a:rPr>
              <a:t>Obtaining updated contact information</a:t>
            </a:r>
          </a:p>
          <a:p>
            <a:pPr marL="514350" lvl="1" indent="-171450">
              <a:buFont typeface="Arial" panose="020B0604020202020204" pitchFamily="34" charset="0"/>
              <a:buChar char="•"/>
            </a:pPr>
            <a:r>
              <a:rPr lang="en-US" sz="900" b="0" i="0" u="none" strike="noStrike" kern="1200" baseline="0" dirty="0">
                <a:solidFill>
                  <a:schemeClr val="tx1"/>
                </a:solidFill>
                <a:latin typeface="+mn-lt"/>
                <a:ea typeface="+mn-ea"/>
                <a:cs typeface="+mn-cs"/>
              </a:rPr>
              <a:t>Launching outreach and communications plans, and </a:t>
            </a:r>
          </a:p>
          <a:p>
            <a:pPr marL="514350" lvl="1" indent="-171450">
              <a:buFont typeface="Arial" panose="020B0604020202020204" pitchFamily="34" charset="0"/>
              <a:buChar char="•"/>
            </a:pPr>
            <a:r>
              <a:rPr lang="en-US" sz="900" b="0" i="0" u="none" strike="noStrike" kern="1200" baseline="0" dirty="0">
                <a:solidFill>
                  <a:schemeClr val="tx1"/>
                </a:solidFill>
                <a:latin typeface="+mn-lt"/>
                <a:ea typeface="+mn-ea"/>
                <a:cs typeface="+mn-cs"/>
              </a:rPr>
              <a:t>Engaging a broad range of partners to support renewals and enrollees. </a:t>
            </a:r>
          </a:p>
          <a:p>
            <a:pPr marL="171450" indent="-171450">
              <a:buFont typeface="Arial" panose="020B0604020202020204" pitchFamily="34" charset="0"/>
              <a:buChar char="•"/>
            </a:pPr>
            <a:endParaRPr lang="en-US" sz="9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US" sz="900" b="0" i="0" u="none" strike="noStrike" kern="1200" baseline="0" dirty="0">
                <a:solidFill>
                  <a:schemeClr val="tx1"/>
                </a:solidFill>
                <a:latin typeface="+mn-lt"/>
                <a:ea typeface="+mn-ea"/>
                <a:cs typeface="+mn-cs"/>
              </a:rPr>
              <a:t>We all recognize, though, that there is much work ahead and challenges that state agencies will be working to overcome as this work progresses: </a:t>
            </a:r>
          </a:p>
          <a:p>
            <a:pPr marL="514350" lvl="1" indent="-171450">
              <a:buFont typeface="Arial" panose="020B0604020202020204" pitchFamily="34" charset="0"/>
              <a:buChar char="•"/>
            </a:pPr>
            <a:r>
              <a:rPr lang="en-US" sz="900" b="0" i="0" u="none" strike="noStrike" kern="1200" baseline="0" dirty="0">
                <a:solidFill>
                  <a:schemeClr val="tx1"/>
                </a:solidFill>
                <a:latin typeface="+mn-lt"/>
                <a:ea typeface="+mn-ea"/>
                <a:cs typeface="+mn-cs"/>
              </a:rPr>
              <a:t>As noted at the start, there is a large volume of renewals for states to complete, given that enrollment is at an all-time high</a:t>
            </a:r>
          </a:p>
          <a:p>
            <a:pPr marL="514350" lvl="1" indent="-171450">
              <a:buFont typeface="Arial" panose="020B0604020202020204" pitchFamily="34" charset="0"/>
              <a:buChar char="•"/>
            </a:pPr>
            <a:r>
              <a:rPr lang="en-US" sz="900" b="0" i="0" u="none" strike="noStrike" kern="1200" baseline="0" dirty="0">
                <a:solidFill>
                  <a:schemeClr val="tx1"/>
                </a:solidFill>
                <a:latin typeface="+mn-lt"/>
                <a:ea typeface="+mn-ea"/>
                <a:cs typeface="+mn-cs"/>
              </a:rPr>
              <a:t>Workforce shortages make completing the work timely much more difficult</a:t>
            </a:r>
          </a:p>
          <a:p>
            <a:pPr marL="514350" lvl="1" indent="-171450">
              <a:buFont typeface="Arial" panose="020B0604020202020204" pitchFamily="34" charset="0"/>
              <a:buChar char="•"/>
            </a:pPr>
            <a:r>
              <a:rPr lang="en-US" sz="900" b="0" i="0" u="none" strike="noStrike" kern="1200" baseline="0" dirty="0">
                <a:solidFill>
                  <a:schemeClr val="tx1"/>
                </a:solidFill>
                <a:latin typeface="+mn-lt"/>
                <a:ea typeface="+mn-ea"/>
                <a:cs typeface="+mn-cs"/>
              </a:rPr>
              <a:t>Given how long it has been since many individuals have had contact with the Medicaid agency, contact information may also be outdated. That makes efforts to update contact information especially important. </a:t>
            </a:r>
          </a:p>
          <a:p>
            <a:pPr marL="514350" lvl="1" indent="-171450">
              <a:buFont typeface="Arial" panose="020B0604020202020204" pitchFamily="34" charset="0"/>
              <a:buChar char="•"/>
            </a:pPr>
            <a:endParaRPr lang="en-US" sz="900" b="0" i="0" u="none" strike="noStrike" kern="1200" baseline="0" dirty="0">
              <a:solidFill>
                <a:schemeClr val="tx1"/>
              </a:solidFill>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900" kern="1200" dirty="0">
              <a:solidFill>
                <a:schemeClr val="tx1"/>
              </a:solidFill>
              <a:effectLst/>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900" kern="1200" dirty="0">
              <a:solidFill>
                <a:schemeClr val="tx1"/>
              </a:solidFill>
              <a:effectLst/>
              <a:latin typeface="+mn-lt"/>
              <a:ea typeface="+mn-ea"/>
              <a:cs typeface="+mn-cs"/>
            </a:endParaRPr>
          </a:p>
          <a:p>
            <a:pPr marL="0" indent="0">
              <a:buFont typeface="Arial" panose="020B0604020202020204" pitchFamily="34" charset="0"/>
              <a:buNone/>
            </a:pPr>
            <a:endParaRPr lang="en-US" sz="900" kern="1200" dirty="0">
              <a:solidFill>
                <a:schemeClr val="tx1"/>
              </a:solidFill>
              <a:effectLst/>
              <a:latin typeface="+mn-lt"/>
              <a:ea typeface="+mn-ea"/>
              <a:cs typeface="+mn-cs"/>
            </a:endParaRPr>
          </a:p>
          <a:p>
            <a:pPr lvl="0"/>
            <a:endParaRPr lang="en-US" sz="9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4B0BC-1F54-453E-B14C-33CBAD57CD2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47433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b="1" kern="1200" dirty="0">
                <a:solidFill>
                  <a:schemeClr val="tx1"/>
                </a:solidFill>
                <a:effectLst/>
                <a:latin typeface="+mn-lt"/>
                <a:ea typeface="+mn-ea"/>
                <a:cs typeface="+mn-cs"/>
              </a:rPr>
              <a:t>Talking Points for This Slide: </a:t>
            </a:r>
            <a:endParaRPr lang="en-US" sz="900" kern="1200" dirty="0">
              <a:solidFill>
                <a:schemeClr val="tx1"/>
              </a:solidFill>
              <a:effectLst/>
              <a:latin typeface="+mn-lt"/>
              <a:ea typeface="+mn-ea"/>
              <a:cs typeface="+mn-cs"/>
            </a:endParaRPr>
          </a:p>
          <a:p>
            <a:endParaRPr lang="en-US" sz="900" b="0" i="0" u="none" strike="noStrike" kern="1200" baseline="0" dirty="0">
              <a:solidFill>
                <a:schemeClr val="tx1"/>
              </a:solidFill>
              <a:latin typeface="+mn-lt"/>
              <a:ea typeface="+mn-ea"/>
              <a:cs typeface="+mn-cs"/>
            </a:endParaRP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kern="1200" dirty="0">
                <a:solidFill>
                  <a:schemeClr val="tx1"/>
                </a:solidFill>
                <a:effectLst/>
                <a:latin typeface="+mn-lt"/>
                <a:ea typeface="+mn-ea"/>
                <a:cs typeface="+mn-cs"/>
              </a:rPr>
              <a:t>We, at HHS, have also been focused on providing the tools and resources needed to ensure a successful unwinding period. We have adopted an all-of-government approach, working closely with states, stakeholders like you, and government partners to support the work ahead. </a:t>
            </a:r>
            <a:endParaRPr lang="en-US" sz="9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US" sz="900" b="0" i="0" u="none" strike="noStrike" kern="1200" baseline="0" dirty="0">
                <a:solidFill>
                  <a:schemeClr val="tx1"/>
                </a:solidFill>
                <a:latin typeface="+mn-lt"/>
                <a:ea typeface="+mn-ea"/>
                <a:cs typeface="+mn-cs"/>
              </a:rPr>
              <a:t>There are two pages that, if you aren't aware of, are good for you to visit. The first one is Medicaid.gov/unwinding, which is a page that includes lots of resources for states and partners to support the work on unwinding. </a:t>
            </a:r>
          </a:p>
          <a:p>
            <a:endParaRPr lang="en-US" sz="9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A32F4037-46CC-6045-BE7A-CA09502B4830}" type="slidenum">
              <a:rPr lang="en-US" smtClean="0"/>
              <a:t>9</a:t>
            </a:fld>
            <a:endParaRPr lang="en-US" dirty="0"/>
          </a:p>
        </p:txBody>
      </p:sp>
    </p:spTree>
    <p:extLst>
      <p:ext uri="{BB962C8B-B14F-4D97-AF65-F5344CB8AC3E}">
        <p14:creationId xmlns:p14="http://schemas.microsoft.com/office/powerpoint/2010/main" val="33663528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2.emf"/><Relationship Id="rId5" Type="http://schemas.openxmlformats.org/officeDocument/2006/relationships/oleObject" Target="../embeddings/oleObject1.bin"/><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4655" y="1562937"/>
            <a:ext cx="6734507" cy="1688241"/>
          </a:xfrm>
        </p:spPr>
        <p:txBody>
          <a:bodyPr/>
          <a:lstStyle/>
          <a:p>
            <a:r>
              <a:rPr lang="en-US" dirty="0"/>
              <a:t>Click to edit Master title style</a:t>
            </a:r>
          </a:p>
        </p:txBody>
      </p:sp>
      <p:sp>
        <p:nvSpPr>
          <p:cNvPr id="3" name="Date Placeholder 2">
            <a:extLst>
              <a:ext uri="{FF2B5EF4-FFF2-40B4-BE49-F238E27FC236}">
                <a16:creationId xmlns:a16="http://schemas.microsoft.com/office/drawing/2014/main" id="{F452C891-92AF-BF4E-A5DF-B48ABFD01EBF}"/>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0AE29D08-DEE4-2440-96CD-2A553FD7EF7C}"/>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D8EC4B84-457D-5A43-AE00-4E8DDDEE0E9F}"/>
              </a:ext>
            </a:extLst>
          </p:cNvPr>
          <p:cNvSpPr>
            <a:spLocks noGrp="1"/>
          </p:cNvSpPr>
          <p:nvPr>
            <p:ph type="sldNum" sz="quarter" idx="12"/>
          </p:nvPr>
        </p:nvSpPr>
        <p:spPr/>
        <p:txBody>
          <a:bodyPr/>
          <a:lstStyle/>
          <a:p>
            <a:fld id="{48F63A3B-78C7-47BE-AE5E-E10140E04643}" type="slidenum">
              <a:rPr lang="en-US" smtClean="0"/>
              <a:pPr/>
              <a:t>‹#›</a:t>
            </a:fld>
            <a:endParaRPr lang="en-US" dirty="0"/>
          </a:p>
        </p:txBody>
      </p:sp>
      <p:sp>
        <p:nvSpPr>
          <p:cNvPr id="9" name="Text Placeholder 8">
            <a:extLst>
              <a:ext uri="{FF2B5EF4-FFF2-40B4-BE49-F238E27FC236}">
                <a16:creationId xmlns:a16="http://schemas.microsoft.com/office/drawing/2014/main" id="{4C986063-5590-2540-AD01-371777DB5AE9}"/>
              </a:ext>
            </a:extLst>
          </p:cNvPr>
          <p:cNvSpPr>
            <a:spLocks noGrp="1"/>
          </p:cNvSpPr>
          <p:nvPr>
            <p:ph type="body" sz="quarter" idx="13" hasCustomPrompt="1"/>
          </p:nvPr>
        </p:nvSpPr>
        <p:spPr>
          <a:xfrm>
            <a:off x="624655" y="3422505"/>
            <a:ext cx="6734507" cy="628650"/>
          </a:xfrm>
          <a:prstGeom prst="rect">
            <a:avLst/>
          </a:prstGeom>
        </p:spPr>
        <p:txBody>
          <a:bodyPr/>
          <a:lstStyle>
            <a:lvl1pPr marL="0" indent="0">
              <a:buNone/>
              <a:defRPr>
                <a:solidFill>
                  <a:schemeClr val="bg1"/>
                </a:solidFill>
              </a:defRPr>
            </a:lvl1pPr>
            <a:lvl2pPr marL="342900" indent="0">
              <a:buNone/>
              <a:defRPr>
                <a:solidFill>
                  <a:schemeClr val="bg1"/>
                </a:solidFill>
              </a:defRPr>
            </a:lvl2pPr>
            <a:lvl3pPr marL="685800" indent="0">
              <a:buNone/>
              <a:defRPr>
                <a:solidFill>
                  <a:schemeClr val="bg1"/>
                </a:solidFill>
              </a:defRPr>
            </a:lvl3pPr>
            <a:lvl4pPr marL="1028700" indent="0">
              <a:buNone/>
              <a:defRPr>
                <a:solidFill>
                  <a:schemeClr val="bg1"/>
                </a:solidFill>
              </a:defRPr>
            </a:lvl4pPr>
            <a:lvl5pPr marL="1371600" indent="0">
              <a:buNone/>
              <a:defRPr>
                <a:solidFill>
                  <a:schemeClr val="bg1"/>
                </a:solidFill>
              </a:defRPr>
            </a:lvl5pPr>
          </a:lstStyle>
          <a:p>
            <a:pPr lvl="0"/>
            <a:r>
              <a:rPr lang="en-US" dirty="0"/>
              <a:t>Subtitle</a:t>
            </a:r>
          </a:p>
        </p:txBody>
      </p:sp>
    </p:spTree>
    <p:extLst>
      <p:ext uri="{BB962C8B-B14F-4D97-AF65-F5344CB8AC3E}">
        <p14:creationId xmlns:p14="http://schemas.microsoft.com/office/powerpoint/2010/main" val="1880364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Slide">
    <p:spTree>
      <p:nvGrpSpPr>
        <p:cNvPr id="1" name=""/>
        <p:cNvGrpSpPr/>
        <p:nvPr/>
      </p:nvGrpSpPr>
      <p:grpSpPr>
        <a:xfrm>
          <a:off x="0" y="0"/>
          <a:ext cx="0" cy="0"/>
          <a:chOff x="0" y="0"/>
          <a:chExt cx="0" cy="0"/>
        </a:xfrm>
      </p:grpSpPr>
      <p:sp>
        <p:nvSpPr>
          <p:cNvPr id="8" name="Text Placeholder 10"/>
          <p:cNvSpPr>
            <a:spLocks noGrp="1"/>
          </p:cNvSpPr>
          <p:nvPr>
            <p:ph type="body" sz="quarter" idx="10"/>
          </p:nvPr>
        </p:nvSpPr>
        <p:spPr>
          <a:xfrm>
            <a:off x="686943" y="1028700"/>
            <a:ext cx="7767828" cy="2601241"/>
          </a:xfrm>
          <a:prstGeom prst="rect">
            <a:avLst/>
          </a:prstGeom>
        </p:spPr>
        <p:txBody>
          <a:bodyPr/>
          <a:lstStyle>
            <a:lvl1pPr>
              <a:spcBef>
                <a:spcPts val="1650"/>
              </a:spcBef>
              <a:defRPr sz="1500" b="0" i="0">
                <a:solidFill>
                  <a:schemeClr val="tx1"/>
                </a:solidFill>
                <a:latin typeface="+mn-lt"/>
                <a:ea typeface="Calibri" panose="020F0502020204030204" pitchFamily="34" charset="0"/>
                <a:cs typeface="Calibri" panose="020F0502020204030204" pitchFamily="34" charset="0"/>
              </a:defRPr>
            </a:lvl1pPr>
            <a:lvl2pPr marL="431006" indent="-171450">
              <a:buFont typeface="System Font Regular"/>
              <a:buChar char="-"/>
              <a:tabLst/>
              <a:defRPr sz="1350"/>
            </a:lvl2pPr>
          </a:lstStyle>
          <a:p>
            <a:pPr lvl="0"/>
            <a:r>
              <a:rPr lang="en-US" dirty="0"/>
              <a:t>Click to edit Master text styles</a:t>
            </a:r>
          </a:p>
          <a:p>
            <a:pPr lvl="1"/>
            <a:r>
              <a:rPr lang="en-US" dirty="0"/>
              <a:t>Click to edit</a:t>
            </a:r>
          </a:p>
        </p:txBody>
      </p:sp>
      <p:sp>
        <p:nvSpPr>
          <p:cNvPr id="3" name="Title 2">
            <a:extLst>
              <a:ext uri="{FF2B5EF4-FFF2-40B4-BE49-F238E27FC236}">
                <a16:creationId xmlns:a16="http://schemas.microsoft.com/office/drawing/2014/main" id="{635AF3C7-F89E-9B4D-B8B8-15B5FD5A8CE0}"/>
              </a:ext>
            </a:extLst>
          </p:cNvPr>
          <p:cNvSpPr>
            <a:spLocks noGrp="1"/>
          </p:cNvSpPr>
          <p:nvPr>
            <p:ph type="title"/>
          </p:nvPr>
        </p:nvSpPr>
        <p:spPr>
          <a:xfrm>
            <a:off x="686943" y="205740"/>
            <a:ext cx="7770114" cy="548640"/>
          </a:xfrm>
        </p:spPr>
        <p:txBody>
          <a:bodyPr/>
          <a:lstStyle/>
          <a:p>
            <a:r>
              <a:rPr lang="en-US" dirty="0"/>
              <a:t>Click to edit Master title style</a:t>
            </a:r>
          </a:p>
        </p:txBody>
      </p:sp>
      <p:sp>
        <p:nvSpPr>
          <p:cNvPr id="10" name="Content Placeholder 9">
            <a:extLst>
              <a:ext uri="{FF2B5EF4-FFF2-40B4-BE49-F238E27FC236}">
                <a16:creationId xmlns:a16="http://schemas.microsoft.com/office/drawing/2014/main" id="{54B890C1-0660-3E4E-9F66-73C257A41F11}"/>
              </a:ext>
            </a:extLst>
          </p:cNvPr>
          <p:cNvSpPr>
            <a:spLocks noGrp="1"/>
          </p:cNvSpPr>
          <p:nvPr>
            <p:ph sz="quarter" idx="11" hasCustomPrompt="1"/>
          </p:nvPr>
        </p:nvSpPr>
        <p:spPr>
          <a:xfrm>
            <a:off x="686943" y="4705351"/>
            <a:ext cx="3700907" cy="386954"/>
          </a:xfrm>
          <a:prstGeom prst="rect">
            <a:avLst/>
          </a:prstGeom>
        </p:spPr>
        <p:txBody>
          <a:bodyPr anchor="ctr"/>
          <a:lstStyle>
            <a:lvl1pPr marL="0" indent="0">
              <a:buFontTx/>
              <a:buNone/>
              <a:defRPr sz="750">
                <a:solidFill>
                  <a:schemeClr val="bg1"/>
                </a:solidFill>
              </a:defRPr>
            </a:lvl1pPr>
            <a:lvl2pPr marL="342900" indent="0">
              <a:buFontTx/>
              <a:buNone/>
              <a:defRPr>
                <a:solidFill>
                  <a:schemeClr val="bg1"/>
                </a:solidFill>
              </a:defRPr>
            </a:lvl2pPr>
            <a:lvl3pPr marL="685800" indent="0">
              <a:buFontTx/>
              <a:buNone/>
              <a:defRPr>
                <a:solidFill>
                  <a:schemeClr val="bg1"/>
                </a:solidFill>
              </a:defRPr>
            </a:lvl3pPr>
            <a:lvl4pPr marL="1028700" indent="0">
              <a:buFontTx/>
              <a:buNone/>
              <a:defRPr>
                <a:solidFill>
                  <a:schemeClr val="bg1"/>
                </a:solidFill>
              </a:defRPr>
            </a:lvl4pPr>
            <a:lvl5pPr marL="1371600" indent="0">
              <a:buFontTx/>
              <a:buNone/>
              <a:defRPr>
                <a:solidFill>
                  <a:schemeClr val="bg1"/>
                </a:solidFill>
              </a:defRPr>
            </a:lvl5pPr>
          </a:lstStyle>
          <a:p>
            <a:pPr lvl="0"/>
            <a:r>
              <a:rPr lang="en-US" dirty="0"/>
              <a:t>Notes, if needed</a:t>
            </a:r>
          </a:p>
        </p:txBody>
      </p:sp>
    </p:spTree>
    <p:extLst>
      <p:ext uri="{BB962C8B-B14F-4D97-AF65-F5344CB8AC3E}">
        <p14:creationId xmlns:p14="http://schemas.microsoft.com/office/powerpoint/2010/main" val="2736515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14pt text">
    <p:spTree>
      <p:nvGrpSpPr>
        <p:cNvPr id="1" name=""/>
        <p:cNvGrpSpPr/>
        <p:nvPr/>
      </p:nvGrpSpPr>
      <p:grpSpPr>
        <a:xfrm>
          <a:off x="0" y="0"/>
          <a:ext cx="0" cy="0"/>
          <a:chOff x="0" y="0"/>
          <a:chExt cx="0" cy="0"/>
        </a:xfrm>
      </p:grpSpPr>
      <p:sp>
        <p:nvSpPr>
          <p:cNvPr id="8" name="Text Placeholder 10"/>
          <p:cNvSpPr>
            <a:spLocks noGrp="1"/>
          </p:cNvSpPr>
          <p:nvPr>
            <p:ph type="body" sz="quarter" idx="10"/>
          </p:nvPr>
        </p:nvSpPr>
        <p:spPr>
          <a:xfrm>
            <a:off x="686943" y="1028700"/>
            <a:ext cx="7767828" cy="2601241"/>
          </a:xfrm>
          <a:prstGeom prst="rect">
            <a:avLst/>
          </a:prstGeom>
        </p:spPr>
        <p:txBody>
          <a:bodyPr/>
          <a:lstStyle>
            <a:lvl1pPr>
              <a:defRPr sz="1050" b="0" i="0">
                <a:solidFill>
                  <a:schemeClr val="tx1"/>
                </a:solidFill>
                <a:latin typeface="+mn-lt"/>
                <a:ea typeface="Calibri" panose="020F0502020204030204" pitchFamily="34" charset="0"/>
                <a:cs typeface="Calibri" panose="020F0502020204030204" pitchFamily="34" charset="0"/>
              </a:defRPr>
            </a:lvl1pPr>
            <a:lvl2pPr marL="431006" indent="-171450">
              <a:buFont typeface="System Font Regular"/>
              <a:buChar char="-"/>
              <a:tabLst/>
              <a:defRPr sz="1050"/>
            </a:lvl2pPr>
          </a:lstStyle>
          <a:p>
            <a:pPr lvl="0"/>
            <a:r>
              <a:rPr lang="en-US" dirty="0"/>
              <a:t>Click to edit Master text styles</a:t>
            </a:r>
          </a:p>
          <a:p>
            <a:pPr lvl="1"/>
            <a:r>
              <a:rPr lang="en-US" dirty="0"/>
              <a:t>Click to edit</a:t>
            </a:r>
          </a:p>
        </p:txBody>
      </p:sp>
      <p:sp>
        <p:nvSpPr>
          <p:cNvPr id="3" name="Title 2">
            <a:extLst>
              <a:ext uri="{FF2B5EF4-FFF2-40B4-BE49-F238E27FC236}">
                <a16:creationId xmlns:a16="http://schemas.microsoft.com/office/drawing/2014/main" id="{635AF3C7-F89E-9B4D-B8B8-15B5FD5A8CE0}"/>
              </a:ext>
            </a:extLst>
          </p:cNvPr>
          <p:cNvSpPr>
            <a:spLocks noGrp="1"/>
          </p:cNvSpPr>
          <p:nvPr>
            <p:ph type="title"/>
          </p:nvPr>
        </p:nvSpPr>
        <p:spPr>
          <a:xfrm>
            <a:off x="686943" y="205740"/>
            <a:ext cx="7770114" cy="548640"/>
          </a:xfrm>
        </p:spPr>
        <p:txBody>
          <a:bodyPr/>
          <a:lstStyle/>
          <a:p>
            <a:r>
              <a:rPr lang="en-US" dirty="0"/>
              <a:t>Click to edit Master title style</a:t>
            </a:r>
          </a:p>
        </p:txBody>
      </p:sp>
      <p:sp>
        <p:nvSpPr>
          <p:cNvPr id="10" name="Content Placeholder 9">
            <a:extLst>
              <a:ext uri="{FF2B5EF4-FFF2-40B4-BE49-F238E27FC236}">
                <a16:creationId xmlns:a16="http://schemas.microsoft.com/office/drawing/2014/main" id="{54B890C1-0660-3E4E-9F66-73C257A41F11}"/>
              </a:ext>
            </a:extLst>
          </p:cNvPr>
          <p:cNvSpPr>
            <a:spLocks noGrp="1"/>
          </p:cNvSpPr>
          <p:nvPr>
            <p:ph sz="quarter" idx="11" hasCustomPrompt="1"/>
          </p:nvPr>
        </p:nvSpPr>
        <p:spPr>
          <a:xfrm>
            <a:off x="686943" y="4705351"/>
            <a:ext cx="3700907" cy="386954"/>
          </a:xfrm>
          <a:prstGeom prst="rect">
            <a:avLst/>
          </a:prstGeom>
        </p:spPr>
        <p:txBody>
          <a:bodyPr anchor="ctr"/>
          <a:lstStyle>
            <a:lvl1pPr marL="0" indent="0">
              <a:buFontTx/>
              <a:buNone/>
              <a:defRPr sz="750">
                <a:solidFill>
                  <a:schemeClr val="bg1"/>
                </a:solidFill>
              </a:defRPr>
            </a:lvl1pPr>
            <a:lvl2pPr marL="342900" indent="0">
              <a:buFontTx/>
              <a:buNone/>
              <a:defRPr>
                <a:solidFill>
                  <a:schemeClr val="bg1"/>
                </a:solidFill>
              </a:defRPr>
            </a:lvl2pPr>
            <a:lvl3pPr marL="685800" indent="0">
              <a:buFontTx/>
              <a:buNone/>
              <a:defRPr>
                <a:solidFill>
                  <a:schemeClr val="bg1"/>
                </a:solidFill>
              </a:defRPr>
            </a:lvl3pPr>
            <a:lvl4pPr marL="1028700" indent="0">
              <a:buFontTx/>
              <a:buNone/>
              <a:defRPr>
                <a:solidFill>
                  <a:schemeClr val="bg1"/>
                </a:solidFill>
              </a:defRPr>
            </a:lvl4pPr>
            <a:lvl5pPr marL="1371600" indent="0">
              <a:buFontTx/>
              <a:buNone/>
              <a:defRPr>
                <a:solidFill>
                  <a:schemeClr val="bg1"/>
                </a:solidFill>
              </a:defRPr>
            </a:lvl5pPr>
          </a:lstStyle>
          <a:p>
            <a:pPr lvl="0"/>
            <a:r>
              <a:rPr lang="en-US" dirty="0"/>
              <a:t>Notes, if needed</a:t>
            </a:r>
          </a:p>
        </p:txBody>
      </p:sp>
    </p:spTree>
    <p:extLst>
      <p:ext uri="{BB962C8B-B14F-4D97-AF65-F5344CB8AC3E}">
        <p14:creationId xmlns:p14="http://schemas.microsoft.com/office/powerpoint/2010/main" val="34423439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10" name="Picture Placeholder 4">
            <a:extLst>
              <a:ext uri="{FF2B5EF4-FFF2-40B4-BE49-F238E27FC236}">
                <a16:creationId xmlns:a16="http://schemas.microsoft.com/office/drawing/2014/main" id="{BB38B93B-4B89-8B4D-AC62-143A23BAFE05}"/>
              </a:ext>
            </a:extLst>
          </p:cNvPr>
          <p:cNvSpPr>
            <a:spLocks noGrp="1"/>
          </p:cNvSpPr>
          <p:nvPr>
            <p:ph type="pic" sz="quarter" idx="10"/>
          </p:nvPr>
        </p:nvSpPr>
        <p:spPr>
          <a:xfrm>
            <a:off x="696192" y="1049482"/>
            <a:ext cx="3241964" cy="2597727"/>
          </a:xfrm>
          <a:prstGeom prst="rect">
            <a:avLst/>
          </a:prstGeom>
          <a:solidFill>
            <a:schemeClr val="bg1">
              <a:lumMod val="95000"/>
            </a:schemeClr>
          </a:solidFill>
        </p:spPr>
        <p:txBody>
          <a:bodyPr/>
          <a:lstStyle>
            <a:lvl1pPr>
              <a:defRPr>
                <a:latin typeface="Calibri" panose="020F0502020204030204" pitchFamily="34" charset="0"/>
              </a:defRPr>
            </a:lvl1pPr>
          </a:lstStyle>
          <a:p>
            <a:endParaRPr lang="en-US" dirty="0"/>
          </a:p>
        </p:txBody>
      </p:sp>
      <p:sp>
        <p:nvSpPr>
          <p:cNvPr id="3" name="Title 2">
            <a:extLst>
              <a:ext uri="{FF2B5EF4-FFF2-40B4-BE49-F238E27FC236}">
                <a16:creationId xmlns:a16="http://schemas.microsoft.com/office/drawing/2014/main" id="{9C9A5F9B-A8CF-1541-BA08-C617F2E3D79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225658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Sidebar Tit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176F74B-C11A-C84A-A6AB-193977FA0131}"/>
              </a:ext>
            </a:extLst>
          </p:cNvPr>
          <p:cNvSpPr/>
          <p:nvPr userDrawn="1"/>
        </p:nvSpPr>
        <p:spPr>
          <a:xfrm>
            <a:off x="1" y="0"/>
            <a:ext cx="2645228" cy="4637315"/>
          </a:xfrm>
          <a:prstGeom prst="rect">
            <a:avLst/>
          </a:prstGeom>
          <a:solidFill>
            <a:srgbClr val="7093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2" name="Title 1"/>
          <p:cNvSpPr>
            <a:spLocks noGrp="1"/>
          </p:cNvSpPr>
          <p:nvPr>
            <p:ph type="ctrTitle"/>
          </p:nvPr>
        </p:nvSpPr>
        <p:spPr>
          <a:xfrm>
            <a:off x="302079" y="1806179"/>
            <a:ext cx="2228850" cy="1790700"/>
          </a:xfrm>
        </p:spPr>
        <p:txBody>
          <a:bodyPr anchor="b"/>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2849336" y="227750"/>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37439172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and  Sidebar plus lar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p>
        </p:txBody>
      </p:sp>
      <p:sp>
        <p:nvSpPr>
          <p:cNvPr id="5" name="Text Placeholder 4"/>
          <p:cNvSpPr>
            <a:spLocks noGrp="1"/>
          </p:cNvSpPr>
          <p:nvPr>
            <p:ph type="body" sz="quarter" idx="10"/>
          </p:nvPr>
        </p:nvSpPr>
        <p:spPr>
          <a:xfrm>
            <a:off x="686944" y="891540"/>
            <a:ext cx="2586935" cy="3657602"/>
          </a:xfrm>
        </p:spPr>
        <p:txBody>
          <a:bodyPr/>
          <a:lstStyle>
            <a:lvl1pPr>
              <a:defRPr sz="1350"/>
            </a:lvl1pPr>
            <a:lvl2pPr marL="557213" indent="-214313">
              <a:buFont typeface="Arial"/>
              <a:buChar char="•"/>
              <a:defRPr sz="1350"/>
            </a:lvl2pPr>
            <a:lvl3pPr marL="857250" indent="-171450">
              <a:buFont typeface="Arial"/>
              <a:buChar char="•"/>
              <a:defRPr/>
            </a:lvl3pPr>
            <a:lvl4pPr marL="1201341" indent="-172641">
              <a:buFont typeface="Arial" pitchFamily="34" charset="0"/>
              <a:buChar char="•"/>
              <a:defRPr sz="12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3"/>
            <a:endParaRPr lang="en-US" dirty="0"/>
          </a:p>
        </p:txBody>
      </p:sp>
      <p:sp>
        <p:nvSpPr>
          <p:cNvPr id="7" name="Text Placeholder 4">
            <a:extLst>
              <a:ext uri="{FF2B5EF4-FFF2-40B4-BE49-F238E27FC236}">
                <a16:creationId xmlns:a16="http://schemas.microsoft.com/office/drawing/2014/main" id="{EAE9A17A-F901-0E4B-9328-C9069D0AD989}"/>
              </a:ext>
            </a:extLst>
          </p:cNvPr>
          <p:cNvSpPr>
            <a:spLocks noGrp="1"/>
          </p:cNvSpPr>
          <p:nvPr>
            <p:ph type="body" sz="quarter" idx="11"/>
          </p:nvPr>
        </p:nvSpPr>
        <p:spPr>
          <a:xfrm>
            <a:off x="3404508" y="891540"/>
            <a:ext cx="4921920" cy="3657602"/>
          </a:xfrm>
        </p:spPr>
        <p:txBody>
          <a:bodyPr/>
          <a:lstStyle>
            <a:lvl1pPr marL="0" indent="0" algn="ctr">
              <a:buNone/>
              <a:defRPr sz="1350" b="1">
                <a:solidFill>
                  <a:schemeClr val="accent1">
                    <a:lumMod val="75000"/>
                  </a:schemeClr>
                </a:solidFill>
              </a:defRPr>
            </a:lvl1pPr>
            <a:lvl2pPr marL="557213" indent="-214313">
              <a:buFont typeface="Arial"/>
              <a:buChar char="•"/>
              <a:defRPr sz="1350">
                <a:solidFill>
                  <a:schemeClr val="accent1">
                    <a:lumMod val="75000"/>
                  </a:schemeClr>
                </a:solidFill>
              </a:defRPr>
            </a:lvl2pPr>
            <a:lvl3pPr marL="857250" indent="-171450">
              <a:buFont typeface="Arial"/>
              <a:buChar char="•"/>
              <a:defRPr>
                <a:solidFill>
                  <a:schemeClr val="accent1">
                    <a:lumMod val="75000"/>
                  </a:schemeClr>
                </a:solidFill>
              </a:defRPr>
            </a:lvl3pPr>
            <a:lvl4pPr marL="1201341" indent="-172641">
              <a:buFont typeface="Arial" pitchFamily="34" charset="0"/>
              <a:buChar char="•"/>
              <a:defRPr sz="1200">
                <a:solidFill>
                  <a:schemeClr val="accent1">
                    <a:lumMod val="75000"/>
                  </a:schemeClr>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3"/>
            <a:endParaRPr lang="en-US" dirty="0"/>
          </a:p>
        </p:txBody>
      </p:sp>
      <p:sp>
        <p:nvSpPr>
          <p:cNvPr id="6" name="Content Placeholder 9">
            <a:extLst>
              <a:ext uri="{FF2B5EF4-FFF2-40B4-BE49-F238E27FC236}">
                <a16:creationId xmlns:a16="http://schemas.microsoft.com/office/drawing/2014/main" id="{A8D97723-6185-F040-A7EA-AAFE58D9875A}"/>
              </a:ext>
            </a:extLst>
          </p:cNvPr>
          <p:cNvSpPr>
            <a:spLocks noGrp="1"/>
          </p:cNvSpPr>
          <p:nvPr>
            <p:ph sz="quarter" idx="12" hasCustomPrompt="1"/>
          </p:nvPr>
        </p:nvSpPr>
        <p:spPr>
          <a:xfrm>
            <a:off x="686943" y="4705351"/>
            <a:ext cx="3700907" cy="386954"/>
          </a:xfrm>
          <a:prstGeom prst="rect">
            <a:avLst/>
          </a:prstGeom>
        </p:spPr>
        <p:txBody>
          <a:bodyPr anchor="ctr"/>
          <a:lstStyle>
            <a:lvl1pPr marL="0" indent="0">
              <a:buFontTx/>
              <a:buNone/>
              <a:defRPr sz="750">
                <a:solidFill>
                  <a:schemeClr val="bg1"/>
                </a:solidFill>
              </a:defRPr>
            </a:lvl1pPr>
            <a:lvl2pPr marL="342900" indent="0">
              <a:buFontTx/>
              <a:buNone/>
              <a:defRPr>
                <a:solidFill>
                  <a:schemeClr val="bg1"/>
                </a:solidFill>
              </a:defRPr>
            </a:lvl2pPr>
            <a:lvl3pPr marL="685800" indent="0">
              <a:buFontTx/>
              <a:buNone/>
              <a:defRPr>
                <a:solidFill>
                  <a:schemeClr val="bg1"/>
                </a:solidFill>
              </a:defRPr>
            </a:lvl3pPr>
            <a:lvl4pPr marL="1028700" indent="0">
              <a:buFontTx/>
              <a:buNone/>
              <a:defRPr>
                <a:solidFill>
                  <a:schemeClr val="bg1"/>
                </a:solidFill>
              </a:defRPr>
            </a:lvl4pPr>
            <a:lvl5pPr marL="1371600" indent="0">
              <a:buFontTx/>
              <a:buNone/>
              <a:defRPr>
                <a:solidFill>
                  <a:schemeClr val="bg1"/>
                </a:solidFill>
              </a:defRPr>
            </a:lvl5pPr>
          </a:lstStyle>
          <a:p>
            <a:pPr lvl="0"/>
            <a:r>
              <a:rPr lang="en-US" dirty="0"/>
              <a:t>Notes, if needed</a:t>
            </a:r>
          </a:p>
        </p:txBody>
      </p:sp>
    </p:spTree>
    <p:extLst>
      <p:ext uri="{BB962C8B-B14F-4D97-AF65-F5344CB8AC3E}">
        <p14:creationId xmlns:p14="http://schemas.microsoft.com/office/powerpoint/2010/main" val="2476339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p>
        </p:txBody>
      </p:sp>
      <p:sp>
        <p:nvSpPr>
          <p:cNvPr id="5" name="Text Placeholder 4"/>
          <p:cNvSpPr>
            <a:spLocks noGrp="1"/>
          </p:cNvSpPr>
          <p:nvPr>
            <p:ph type="body" sz="quarter" idx="10"/>
          </p:nvPr>
        </p:nvSpPr>
        <p:spPr>
          <a:xfrm>
            <a:off x="228600" y="720799"/>
            <a:ext cx="8686800" cy="3908353"/>
          </a:xfrm>
        </p:spPr>
        <p:txBody>
          <a:bodyPr/>
          <a:lstStyle>
            <a:lvl1pPr>
              <a:defRPr sz="1800"/>
            </a:lvl1pPr>
            <a:lvl2pPr marL="557213" indent="-214313">
              <a:buFont typeface="Arial"/>
              <a:buChar char="•"/>
              <a:defRPr/>
            </a:lvl2pPr>
            <a:lvl3pPr marL="857250" indent="-171450">
              <a:buFont typeface="Arial"/>
              <a:buChar char="•"/>
              <a:defRPr/>
            </a:lvl3pPr>
            <a:lvl4pPr marL="1201341" indent="-172641">
              <a:buFont typeface="Arial" pitchFamily="34" charset="0"/>
              <a:buChar char="•"/>
              <a:defRPr sz="12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3"/>
            <a:endParaRPr lang="en-US" dirty="0"/>
          </a:p>
        </p:txBody>
      </p:sp>
    </p:spTree>
    <p:extLst>
      <p:ext uri="{BB962C8B-B14F-4D97-AF65-F5344CB8AC3E}">
        <p14:creationId xmlns:p14="http://schemas.microsoft.com/office/powerpoint/2010/main" val="24481052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p>
        </p:txBody>
      </p:sp>
      <p:sp>
        <p:nvSpPr>
          <p:cNvPr id="5" name="Text Placeholder 4"/>
          <p:cNvSpPr>
            <a:spLocks noGrp="1"/>
          </p:cNvSpPr>
          <p:nvPr>
            <p:ph type="body" sz="quarter" idx="10"/>
          </p:nvPr>
        </p:nvSpPr>
        <p:spPr>
          <a:xfrm>
            <a:off x="228600" y="720799"/>
            <a:ext cx="8686800" cy="3908353"/>
          </a:xfrm>
        </p:spPr>
        <p:txBody>
          <a:bodyPr/>
          <a:lstStyle>
            <a:lvl1pPr>
              <a:defRPr sz="1800"/>
            </a:lvl1pPr>
            <a:lvl2pPr marL="557213" indent="-214313">
              <a:buFont typeface="Arial"/>
              <a:buChar char="•"/>
              <a:defRPr/>
            </a:lvl2pPr>
            <a:lvl3pPr marL="857250" indent="-171450">
              <a:buFont typeface="Arial"/>
              <a:buChar char="•"/>
              <a:defRPr/>
            </a:lvl3pPr>
            <a:lvl4pPr marL="1201341" indent="-172641">
              <a:buFont typeface="Arial" pitchFamily="34" charset="0"/>
              <a:buChar char="•"/>
              <a:defRPr sz="12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3"/>
            <a:endParaRPr lang="en-US" dirty="0"/>
          </a:p>
        </p:txBody>
      </p:sp>
    </p:spTree>
    <p:extLst>
      <p:ext uri="{BB962C8B-B14F-4D97-AF65-F5344CB8AC3E}">
        <p14:creationId xmlns:p14="http://schemas.microsoft.com/office/powerpoint/2010/main" val="30561615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9" name="Rectangle 8"/>
          <p:cNvSpPr/>
          <p:nvPr userDrawn="1"/>
        </p:nvSpPr>
        <p:spPr>
          <a:xfrm>
            <a:off x="0" y="4130392"/>
            <a:ext cx="9144000" cy="1026319"/>
          </a:xfrm>
          <a:prstGeom prst="rect">
            <a:avLst/>
          </a:prstGeom>
          <a:solidFill>
            <a:srgbClr val="004986">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013" dirty="0">
              <a:solidFill>
                <a:prstClr val="white"/>
              </a:solidFill>
            </a:endParaRPr>
          </a:p>
        </p:txBody>
      </p:sp>
      <p:sp>
        <p:nvSpPr>
          <p:cNvPr id="2" name="Title 1"/>
          <p:cNvSpPr>
            <a:spLocks noGrp="1"/>
          </p:cNvSpPr>
          <p:nvPr>
            <p:ph type="ctrTitle" hasCustomPrompt="1"/>
          </p:nvPr>
        </p:nvSpPr>
        <p:spPr>
          <a:xfrm>
            <a:off x="696191" y="331037"/>
            <a:ext cx="6858000" cy="558786"/>
          </a:xfrm>
        </p:spPr>
        <p:txBody>
          <a:bodyPr anchor="b"/>
          <a:lstStyle>
            <a:lvl1pPr algn="l">
              <a:defRPr sz="2813">
                <a:solidFill>
                  <a:srgbClr val="004986"/>
                </a:solidFill>
              </a:defRPr>
            </a:lvl1pPr>
          </a:lstStyle>
          <a:p>
            <a:r>
              <a:rPr lang="en-US" dirty="0"/>
              <a:t>Click to edit master title style</a:t>
            </a:r>
          </a:p>
        </p:txBody>
      </p:sp>
      <p:sp>
        <p:nvSpPr>
          <p:cNvPr id="8" name="Text Placeholder 10"/>
          <p:cNvSpPr>
            <a:spLocks noGrp="1"/>
          </p:cNvSpPr>
          <p:nvPr>
            <p:ph type="body" sz="quarter" idx="10"/>
          </p:nvPr>
        </p:nvSpPr>
        <p:spPr>
          <a:xfrm>
            <a:off x="1143000" y="1312643"/>
            <a:ext cx="6858000" cy="2601241"/>
          </a:xfrm>
          <a:prstGeom prst="rect">
            <a:avLst/>
          </a:prstGeom>
        </p:spPr>
        <p:txBody>
          <a:bodyPr/>
          <a:lstStyle>
            <a:lvl1pPr>
              <a:defRPr b="0" i="0">
                <a:solidFill>
                  <a:schemeClr val="tx1"/>
                </a:solidFill>
                <a:latin typeface="Avenir Medium" charset="0"/>
                <a:ea typeface="Avenir Medium" charset="0"/>
                <a:cs typeface="Avenir Medium" charset="0"/>
              </a:defRPr>
            </a:lvl1pPr>
          </a:lstStyle>
          <a:p>
            <a:pPr lvl="0"/>
            <a:r>
              <a:rPr lang="en-US" dirty="0"/>
              <a:t>Click to edit Master text styles</a:t>
            </a:r>
          </a:p>
        </p:txBody>
      </p:sp>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572377" y="4403503"/>
            <a:ext cx="1381125" cy="480632"/>
          </a:xfrm>
          <a:prstGeom prst="rect">
            <a:avLst/>
          </a:prstGeom>
        </p:spPr>
      </p:pic>
      <p:sp>
        <p:nvSpPr>
          <p:cNvPr id="7" name="Slide Number Placeholder 2">
            <a:extLst>
              <a:ext uri="{FF2B5EF4-FFF2-40B4-BE49-F238E27FC236}">
                <a16:creationId xmlns:a16="http://schemas.microsoft.com/office/drawing/2014/main" id="{744C5B27-04AF-BE43-B33A-1213C024881D}"/>
              </a:ext>
            </a:extLst>
          </p:cNvPr>
          <p:cNvSpPr>
            <a:spLocks noGrp="1"/>
          </p:cNvSpPr>
          <p:nvPr>
            <p:ph type="sldNum" sz="quarter" idx="11"/>
          </p:nvPr>
        </p:nvSpPr>
        <p:spPr>
          <a:xfrm>
            <a:off x="46517" y="4935997"/>
            <a:ext cx="348095" cy="273844"/>
          </a:xfrm>
          <a:prstGeom prst="rect">
            <a:avLst/>
          </a:prstGeom>
        </p:spPr>
        <p:txBody>
          <a:bodyPr/>
          <a:lstStyle>
            <a:lvl1pPr>
              <a:defRPr sz="675" b="1" i="0">
                <a:solidFill>
                  <a:srgbClr val="004986"/>
                </a:solidFill>
                <a:latin typeface="Calibri" panose="020F0502020204030204" pitchFamily="34" charset="0"/>
                <a:cs typeface="Calibri" panose="020F0502020204030204" pitchFamily="34" charset="0"/>
              </a:defRPr>
            </a:lvl1pPr>
          </a:lstStyle>
          <a:p>
            <a:fld id="{FC4ACFE8-D096-2541-B423-85B6908FFA9E}" type="slidenum">
              <a:rPr lang="en-US" smtClean="0"/>
              <a:pPr/>
              <a:t>‹#›</a:t>
            </a:fld>
            <a:endParaRPr lang="en-US" dirty="0"/>
          </a:p>
        </p:txBody>
      </p:sp>
    </p:spTree>
    <p:extLst>
      <p:ext uri="{BB962C8B-B14F-4D97-AF65-F5344CB8AC3E}">
        <p14:creationId xmlns:p14="http://schemas.microsoft.com/office/powerpoint/2010/main" val="1557697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p>
        </p:txBody>
      </p:sp>
      <p:sp>
        <p:nvSpPr>
          <p:cNvPr id="5" name="Text Placeholder 4"/>
          <p:cNvSpPr>
            <a:spLocks noGrp="1"/>
          </p:cNvSpPr>
          <p:nvPr>
            <p:ph type="body" sz="quarter" idx="10"/>
          </p:nvPr>
        </p:nvSpPr>
        <p:spPr>
          <a:xfrm>
            <a:off x="228600" y="720799"/>
            <a:ext cx="8686800" cy="3908353"/>
          </a:xfrm>
        </p:spPr>
        <p:txBody>
          <a:bodyPr/>
          <a:lstStyle>
            <a:lvl1pPr>
              <a:defRPr sz="1800"/>
            </a:lvl1pPr>
            <a:lvl2pPr marL="557213" indent="-214313">
              <a:buFont typeface="Arial"/>
              <a:buChar char="•"/>
              <a:defRPr/>
            </a:lvl2pPr>
            <a:lvl3pPr marL="857250" indent="-171450">
              <a:buFont typeface="Arial"/>
              <a:buChar char="•"/>
              <a:defRPr/>
            </a:lvl3pPr>
            <a:lvl4pPr marL="1201341" indent="-172641">
              <a:buFont typeface="Arial" pitchFamily="34" charset="0"/>
              <a:buChar char="•"/>
              <a:defRPr sz="12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3"/>
            <a:endParaRPr lang="en-US" dirty="0"/>
          </a:p>
        </p:txBody>
      </p:sp>
    </p:spTree>
    <p:extLst>
      <p:ext uri="{BB962C8B-B14F-4D97-AF65-F5344CB8AC3E}">
        <p14:creationId xmlns:p14="http://schemas.microsoft.com/office/powerpoint/2010/main" val="12641288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amp; Content with Yellow">
    <p:spTree>
      <p:nvGrpSpPr>
        <p:cNvPr id="1" name=""/>
        <p:cNvGrpSpPr/>
        <p:nvPr/>
      </p:nvGrpSpPr>
      <p:grpSpPr>
        <a:xfrm>
          <a:off x="0" y="0"/>
          <a:ext cx="0" cy="0"/>
          <a:chOff x="0" y="0"/>
          <a:chExt cx="0" cy="0"/>
        </a:xfrm>
      </p:grpSpPr>
      <p:sp>
        <p:nvSpPr>
          <p:cNvPr id="8" name="Text Placeholder 10"/>
          <p:cNvSpPr>
            <a:spLocks noGrp="1"/>
          </p:cNvSpPr>
          <p:nvPr>
            <p:ph type="body" sz="quarter" idx="10"/>
          </p:nvPr>
        </p:nvSpPr>
        <p:spPr>
          <a:xfrm>
            <a:off x="671947" y="1312643"/>
            <a:ext cx="5290703" cy="2601241"/>
          </a:xfrm>
          <a:prstGeom prst="rect">
            <a:avLst/>
          </a:prstGeom>
        </p:spPr>
        <p:txBody>
          <a:bodyPr/>
          <a:lstStyle>
            <a:lvl1pPr marL="0" indent="0">
              <a:buNone/>
              <a:defRPr sz="1800" b="0" i="0">
                <a:solidFill>
                  <a:schemeClr val="tx1"/>
                </a:solidFill>
                <a:latin typeface="+mn-lt"/>
                <a:ea typeface="Avenir Medium" charset="0"/>
                <a:cs typeface="Avenir Medium" charset="0"/>
              </a:defRPr>
            </a:lvl1pPr>
          </a:lstStyle>
          <a:p>
            <a:pPr lvl="0"/>
            <a:r>
              <a:rPr lang="en-US" dirty="0"/>
              <a:t>Click to edit Master text styles</a:t>
            </a:r>
          </a:p>
          <a:p>
            <a:pPr lvl="1"/>
            <a:r>
              <a:rPr lang="en-US" dirty="0"/>
              <a:t>Click to add</a:t>
            </a:r>
          </a:p>
        </p:txBody>
      </p:sp>
      <p:sp>
        <p:nvSpPr>
          <p:cNvPr id="2" name="Title 1">
            <a:extLst>
              <a:ext uri="{FF2B5EF4-FFF2-40B4-BE49-F238E27FC236}">
                <a16:creationId xmlns:a16="http://schemas.microsoft.com/office/drawing/2014/main" id="{0621DA85-2908-C341-8C0E-865BBE0243CA}"/>
              </a:ext>
            </a:extLst>
          </p:cNvPr>
          <p:cNvSpPr>
            <a:spLocks noGrp="1"/>
          </p:cNvSpPr>
          <p:nvPr>
            <p:ph type="title"/>
          </p:nvPr>
        </p:nvSpPr>
        <p:spPr/>
        <p:txBody>
          <a:bodyPr/>
          <a:lstStyle/>
          <a:p>
            <a:r>
              <a:rPr lang="en-US"/>
              <a:t>Click to edit Master title style</a:t>
            </a:r>
          </a:p>
        </p:txBody>
      </p:sp>
      <p:sp>
        <p:nvSpPr>
          <p:cNvPr id="6" name="Text Placeholder 5">
            <a:extLst>
              <a:ext uri="{FF2B5EF4-FFF2-40B4-BE49-F238E27FC236}">
                <a16:creationId xmlns:a16="http://schemas.microsoft.com/office/drawing/2014/main" id="{DA04B1F3-9F3F-FB4B-A1A7-FDACDD76B4FB}"/>
              </a:ext>
            </a:extLst>
          </p:cNvPr>
          <p:cNvSpPr>
            <a:spLocks noGrp="1"/>
          </p:cNvSpPr>
          <p:nvPr>
            <p:ph type="body" sz="quarter" idx="11"/>
          </p:nvPr>
        </p:nvSpPr>
        <p:spPr>
          <a:xfrm>
            <a:off x="671513" y="919448"/>
            <a:ext cx="4483894" cy="205740"/>
          </a:xfrm>
          <a:prstGeom prst="rect">
            <a:avLst/>
          </a:prstGeom>
          <a:solidFill>
            <a:srgbClr val="FFDA66"/>
          </a:solidFill>
        </p:spPr>
        <p:txBody>
          <a:bodyPr anchor="ctr" anchorCtr="0"/>
          <a:lstStyle>
            <a:lvl1pPr marL="0" indent="0">
              <a:buNone/>
              <a:defRPr sz="1013" b="1">
                <a:solidFill>
                  <a:srgbClr val="004986"/>
                </a:solidFill>
              </a:defRPr>
            </a:lvl1pPr>
            <a:lvl2pPr marL="342900" indent="0">
              <a:buNone/>
              <a:defRPr sz="1013" b="1">
                <a:solidFill>
                  <a:srgbClr val="004986"/>
                </a:solidFill>
              </a:defRPr>
            </a:lvl2pPr>
            <a:lvl3pPr marL="685800" indent="0">
              <a:buNone/>
              <a:defRPr sz="1013" b="1">
                <a:solidFill>
                  <a:srgbClr val="004986"/>
                </a:solidFill>
              </a:defRPr>
            </a:lvl3pPr>
            <a:lvl4pPr marL="1028700" indent="0">
              <a:buNone/>
              <a:defRPr sz="1013" b="1">
                <a:solidFill>
                  <a:srgbClr val="004986"/>
                </a:solidFill>
              </a:defRPr>
            </a:lvl4pPr>
            <a:lvl5pPr marL="1371600" indent="0">
              <a:buNone/>
              <a:defRPr sz="1013" b="1">
                <a:solidFill>
                  <a:srgbClr val="004986"/>
                </a:solidFill>
              </a:defRPr>
            </a:lvl5pPr>
          </a:lstStyle>
          <a:p>
            <a:pPr lvl="0"/>
            <a:r>
              <a:rPr lang="en-US" dirty="0"/>
              <a:t>Click to edit Master text styles</a:t>
            </a:r>
          </a:p>
        </p:txBody>
      </p:sp>
    </p:spTree>
    <p:extLst>
      <p:ext uri="{BB962C8B-B14F-4D97-AF65-F5344CB8AC3E}">
        <p14:creationId xmlns:p14="http://schemas.microsoft.com/office/powerpoint/2010/main" val="2362388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9" name="Rectangle 8"/>
          <p:cNvSpPr/>
          <p:nvPr userDrawn="1"/>
        </p:nvSpPr>
        <p:spPr>
          <a:xfrm>
            <a:off x="0" y="4586288"/>
            <a:ext cx="9144000" cy="557212"/>
          </a:xfrm>
          <a:prstGeom prst="rect">
            <a:avLst/>
          </a:prstGeom>
          <a:solidFill>
            <a:srgbClr val="0049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2" name="Title 1"/>
          <p:cNvSpPr>
            <a:spLocks noGrp="1"/>
          </p:cNvSpPr>
          <p:nvPr>
            <p:ph type="ctrTitle" hasCustomPrompt="1"/>
          </p:nvPr>
        </p:nvSpPr>
        <p:spPr>
          <a:xfrm>
            <a:off x="696191" y="331037"/>
            <a:ext cx="6858000" cy="558786"/>
          </a:xfrm>
        </p:spPr>
        <p:txBody>
          <a:bodyPr anchor="b"/>
          <a:lstStyle>
            <a:lvl1pPr algn="l">
              <a:defRPr sz="3750">
                <a:solidFill>
                  <a:srgbClr val="004986"/>
                </a:solidFill>
              </a:defRPr>
            </a:lvl1pPr>
          </a:lstStyle>
          <a:p>
            <a:r>
              <a:rPr lang="en-US" dirty="0"/>
              <a:t>Click to edit master title style</a:t>
            </a:r>
          </a:p>
        </p:txBody>
      </p:sp>
      <p:sp>
        <p:nvSpPr>
          <p:cNvPr id="8" name="Text Placeholder 10"/>
          <p:cNvSpPr>
            <a:spLocks noGrp="1"/>
          </p:cNvSpPr>
          <p:nvPr>
            <p:ph type="body" sz="quarter" idx="10"/>
          </p:nvPr>
        </p:nvSpPr>
        <p:spPr>
          <a:xfrm>
            <a:off x="696191" y="985385"/>
            <a:ext cx="6858000" cy="2941722"/>
          </a:xfrm>
          <a:prstGeom prst="rect">
            <a:avLst/>
          </a:prstGeom>
        </p:spPr>
        <p:txBody>
          <a:bodyPr/>
          <a:lstStyle>
            <a:lvl1pPr>
              <a:defRPr b="0" i="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edit Master text styles</a:t>
            </a:r>
          </a:p>
        </p:txBody>
      </p:sp>
      <p:pic>
        <p:nvPicPr>
          <p:cNvPr id="6" name="Picture 5" descr="Centers for Medicare &amp; Medicaid Service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73098" y="4701572"/>
            <a:ext cx="1019559" cy="354807"/>
          </a:xfrm>
          <a:prstGeom prst="rect">
            <a:avLst/>
          </a:prstGeom>
        </p:spPr>
      </p:pic>
      <p:sp>
        <p:nvSpPr>
          <p:cNvPr id="25" name="Footer Placeholder 10">
            <a:extLst>
              <a:ext uri="{FF2B5EF4-FFF2-40B4-BE49-F238E27FC236}">
                <a16:creationId xmlns:a16="http://schemas.microsoft.com/office/drawing/2014/main" id="{14E83814-5EA9-C949-932B-64096ABC107C}"/>
              </a:ext>
            </a:extLst>
          </p:cNvPr>
          <p:cNvSpPr>
            <a:spLocks noGrp="1"/>
          </p:cNvSpPr>
          <p:nvPr/>
        </p:nvSpPr>
        <p:spPr>
          <a:xfrm>
            <a:off x="3583004" y="4519010"/>
            <a:ext cx="4114800" cy="365125"/>
          </a:xfrm>
          <a:prstGeom prst="rect">
            <a:avLst/>
          </a:prstGeom>
        </p:spPr>
        <p:style>
          <a:lnRef idx="0">
            <a:scrgbClr r="0" g="0" b="0"/>
          </a:lnRef>
          <a:fillRef idx="0">
            <a:scrgbClr r="0" g="0" b="0"/>
          </a:fillRef>
          <a:effectRef idx="0">
            <a:scrgbClr r="0" g="0" b="0"/>
          </a:effectRef>
          <a:fontRef idx="major"/>
        </p:style>
        <p:txBody>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endParaRPr lang="en-US" dirty="0"/>
          </a:p>
        </p:txBody>
      </p:sp>
      <p:sp>
        <p:nvSpPr>
          <p:cNvPr id="27" name="Date Placeholder 3">
            <a:extLst>
              <a:ext uri="{FF2B5EF4-FFF2-40B4-BE49-F238E27FC236}">
                <a16:creationId xmlns:a16="http://schemas.microsoft.com/office/drawing/2014/main" id="{6154B9DD-26C6-7D40-9996-2C42CA136E00}"/>
              </a:ext>
            </a:extLst>
          </p:cNvPr>
          <p:cNvSpPr>
            <a:spLocks noGrp="1"/>
          </p:cNvSpPr>
          <p:nvPr>
            <p:ph type="dt" sz="half" idx="11"/>
          </p:nvPr>
        </p:nvSpPr>
        <p:spPr>
          <a:xfrm>
            <a:off x="628650" y="4767263"/>
            <a:ext cx="2057400" cy="273844"/>
          </a:xfrm>
          <a:prstGeom prst="rect">
            <a:avLst/>
          </a:prstGeom>
        </p:spPr>
        <p:txBody>
          <a:bodyPr/>
          <a:lstStyle/>
          <a:p>
            <a:endParaRPr lang="en-US" dirty="0"/>
          </a:p>
        </p:txBody>
      </p:sp>
      <p:sp>
        <p:nvSpPr>
          <p:cNvPr id="28" name="Footer Placeholder 4">
            <a:extLst>
              <a:ext uri="{FF2B5EF4-FFF2-40B4-BE49-F238E27FC236}">
                <a16:creationId xmlns:a16="http://schemas.microsoft.com/office/drawing/2014/main" id="{F7A32B59-52F2-1D4E-8130-7FC2452037F0}"/>
              </a:ext>
            </a:extLst>
          </p:cNvPr>
          <p:cNvSpPr>
            <a:spLocks noGrp="1"/>
          </p:cNvSpPr>
          <p:nvPr>
            <p:ph type="ftr" sz="quarter" idx="12"/>
          </p:nvPr>
        </p:nvSpPr>
        <p:spPr>
          <a:xfrm>
            <a:off x="3028950" y="4767263"/>
            <a:ext cx="3086100" cy="273844"/>
          </a:xfrm>
          <a:prstGeom prst="rect">
            <a:avLst/>
          </a:prstGeom>
        </p:spPr>
        <p:txBody>
          <a:bodyPr/>
          <a:lstStyle/>
          <a:p>
            <a:endParaRPr lang="en-US" dirty="0"/>
          </a:p>
        </p:txBody>
      </p:sp>
      <p:sp>
        <p:nvSpPr>
          <p:cNvPr id="16" name="Slide Number Placeholder 5">
            <a:extLst>
              <a:ext uri="{FF2B5EF4-FFF2-40B4-BE49-F238E27FC236}">
                <a16:creationId xmlns:a16="http://schemas.microsoft.com/office/drawing/2014/main" id="{1F38A660-4B4B-094A-A964-F0000BC79708}"/>
              </a:ext>
            </a:extLst>
          </p:cNvPr>
          <p:cNvSpPr>
            <a:spLocks noGrp="1"/>
          </p:cNvSpPr>
          <p:nvPr>
            <p:ph type="sldNum" sz="quarter" idx="4"/>
          </p:nvPr>
        </p:nvSpPr>
        <p:spPr>
          <a:xfrm>
            <a:off x="7228114" y="4767263"/>
            <a:ext cx="344261" cy="273844"/>
          </a:xfrm>
          <a:prstGeom prst="rect">
            <a:avLst/>
          </a:prstGeom>
        </p:spPr>
        <p:txBody>
          <a:bodyPr vert="horz" lIns="91440" tIns="45720" rIns="91440" bIns="45720" rtlCol="0" anchor="ctr"/>
          <a:lstStyle>
            <a:lvl1pPr algn="l">
              <a:defRPr sz="900">
                <a:solidFill>
                  <a:schemeClr val="bg1"/>
                </a:solidFill>
              </a:defRPr>
            </a:lvl1pPr>
          </a:lstStyle>
          <a:p>
            <a:fld id="{48F63A3B-78C7-47BE-AE5E-E10140E04643}"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4656" y="2275457"/>
            <a:ext cx="6734507" cy="1688241"/>
          </a:xfrm>
        </p:spPr>
        <p:txBody>
          <a:bodyPr/>
          <a:lstStyle/>
          <a:p>
            <a:r>
              <a:rPr lang="en-US" dirty="0"/>
              <a:t>Click to edit Master title style</a:t>
            </a:r>
          </a:p>
        </p:txBody>
      </p:sp>
    </p:spTree>
    <p:extLst>
      <p:ext uri="{BB962C8B-B14F-4D97-AF65-F5344CB8AC3E}">
        <p14:creationId xmlns:p14="http://schemas.microsoft.com/office/powerpoint/2010/main" val="30425841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9" name="Rectangle 8"/>
          <p:cNvSpPr/>
          <p:nvPr userDrawn="1"/>
        </p:nvSpPr>
        <p:spPr>
          <a:xfrm>
            <a:off x="0" y="4504038"/>
            <a:ext cx="9144000" cy="652668"/>
          </a:xfrm>
          <a:prstGeom prst="rect">
            <a:avLst/>
          </a:prstGeom>
          <a:solidFill>
            <a:srgbClr val="004986">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ctrTitle" hasCustomPrompt="1"/>
          </p:nvPr>
        </p:nvSpPr>
        <p:spPr>
          <a:xfrm>
            <a:off x="696191" y="331037"/>
            <a:ext cx="6858000" cy="558786"/>
          </a:xfrm>
        </p:spPr>
        <p:txBody>
          <a:bodyPr anchor="t"/>
          <a:lstStyle>
            <a:lvl1pPr algn="l">
              <a:defRPr sz="2100" b="1">
                <a:solidFill>
                  <a:srgbClr val="004986"/>
                </a:solidFill>
                <a:latin typeface="Arial" panose="020B0604020202020204" pitchFamily="34" charset="0"/>
                <a:ea typeface="Tahoma" panose="020B0604030504040204" pitchFamily="34" charset="0"/>
                <a:cs typeface="Arial" panose="020B0604020202020204" pitchFamily="34" charset="0"/>
              </a:defRPr>
            </a:lvl1pPr>
          </a:lstStyle>
          <a:p>
            <a:r>
              <a:rPr lang="en-US" dirty="0"/>
              <a:t>Click to edit master title style</a:t>
            </a:r>
          </a:p>
        </p:txBody>
      </p:sp>
      <p:sp>
        <p:nvSpPr>
          <p:cNvPr id="8" name="Text Placeholder 10"/>
          <p:cNvSpPr>
            <a:spLocks noGrp="1"/>
          </p:cNvSpPr>
          <p:nvPr>
            <p:ph type="body" sz="quarter" idx="10"/>
          </p:nvPr>
        </p:nvSpPr>
        <p:spPr>
          <a:xfrm>
            <a:off x="696194" y="995247"/>
            <a:ext cx="7775946" cy="2918637"/>
          </a:xfrm>
          <a:prstGeom prst="rect">
            <a:avLst/>
          </a:prstGeom>
        </p:spPr>
        <p:txBody>
          <a:bodyPr/>
          <a:lstStyle>
            <a:lvl1pPr>
              <a:defRPr sz="1500" b="0" i="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edit Master text styles</a:t>
            </a:r>
          </a:p>
        </p:txBody>
      </p:sp>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572376" y="4564141"/>
            <a:ext cx="1381125" cy="480632"/>
          </a:xfrm>
          <a:prstGeom prst="rect">
            <a:avLst/>
          </a:prstGeom>
        </p:spPr>
      </p:pic>
      <p:sp>
        <p:nvSpPr>
          <p:cNvPr id="7" name="Slide Number Placeholder 5">
            <a:extLst>
              <a:ext uri="{FF2B5EF4-FFF2-40B4-BE49-F238E27FC236}">
                <a16:creationId xmlns:a16="http://schemas.microsoft.com/office/drawing/2014/main" id="{98070D6B-7FAF-6941-A71A-D34B0778959E}"/>
              </a:ext>
            </a:extLst>
          </p:cNvPr>
          <p:cNvSpPr>
            <a:spLocks noGrp="1"/>
          </p:cNvSpPr>
          <p:nvPr>
            <p:ph type="sldNum" sz="quarter" idx="4"/>
          </p:nvPr>
        </p:nvSpPr>
        <p:spPr>
          <a:xfrm>
            <a:off x="3543300" y="4643547"/>
            <a:ext cx="2057400" cy="273844"/>
          </a:xfrm>
          <a:prstGeom prst="rect">
            <a:avLst/>
          </a:prstGeom>
        </p:spPr>
        <p:txBody>
          <a:bodyPr vert="horz" lIns="91440" tIns="45720" rIns="91440" bIns="45720" rtlCol="0" anchor="ctr"/>
          <a:lstStyle>
            <a:lvl1pPr algn="ctr">
              <a:defRPr sz="900">
                <a:solidFill>
                  <a:schemeClr val="bg1"/>
                </a:solidFill>
              </a:defRPr>
            </a:lvl1pPr>
          </a:lstStyle>
          <a:p>
            <a:fld id="{8F37D380-F8A9-6B41-AE8A-10194B97FE34}" type="slidenum">
              <a:rPr lang="en-US" smtClean="0"/>
              <a:pPr/>
              <a:t>‹#›</a:t>
            </a:fld>
            <a:endParaRPr lang="en-US" dirty="0"/>
          </a:p>
        </p:txBody>
      </p:sp>
    </p:spTree>
    <p:extLst>
      <p:ext uri="{BB962C8B-B14F-4D97-AF65-F5344CB8AC3E}">
        <p14:creationId xmlns:p14="http://schemas.microsoft.com/office/powerpoint/2010/main" val="24570010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3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96191" y="331037"/>
            <a:ext cx="6858000" cy="558786"/>
          </a:xfrm>
        </p:spPr>
        <p:txBody>
          <a:bodyPr anchor="t"/>
          <a:lstStyle>
            <a:lvl1pPr algn="l">
              <a:defRPr sz="2100" b="1">
                <a:solidFill>
                  <a:srgbClr val="004986"/>
                </a:solidFill>
                <a:latin typeface="Arial" panose="020B0604020202020204" pitchFamily="34" charset="0"/>
                <a:ea typeface="Tahoma" panose="020B0604030504040204" pitchFamily="34" charset="0"/>
                <a:cs typeface="Arial" panose="020B0604020202020204" pitchFamily="34" charset="0"/>
              </a:defRPr>
            </a:lvl1pPr>
          </a:lstStyle>
          <a:p>
            <a:r>
              <a:rPr lang="en-US" dirty="0"/>
              <a:t>Click to edit master title style</a:t>
            </a:r>
          </a:p>
        </p:txBody>
      </p:sp>
      <p:sp>
        <p:nvSpPr>
          <p:cNvPr id="8" name="Text Placeholder 10"/>
          <p:cNvSpPr>
            <a:spLocks noGrp="1"/>
          </p:cNvSpPr>
          <p:nvPr>
            <p:ph type="body" sz="quarter" idx="10"/>
          </p:nvPr>
        </p:nvSpPr>
        <p:spPr>
          <a:xfrm>
            <a:off x="696194" y="1480324"/>
            <a:ext cx="7775946" cy="2433560"/>
          </a:xfrm>
          <a:prstGeom prst="rect">
            <a:avLst/>
          </a:prstGeom>
        </p:spPr>
        <p:txBody>
          <a:bodyPr/>
          <a:lstStyle>
            <a:lvl1pPr>
              <a:defRPr sz="1350" b="0" i="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edit Master text styles</a:t>
            </a:r>
          </a:p>
        </p:txBody>
      </p:sp>
      <p:sp>
        <p:nvSpPr>
          <p:cNvPr id="7" name="Slide Number Placeholder 5">
            <a:extLst>
              <a:ext uri="{FF2B5EF4-FFF2-40B4-BE49-F238E27FC236}">
                <a16:creationId xmlns:a16="http://schemas.microsoft.com/office/drawing/2014/main" id="{98070D6B-7FAF-6941-A71A-D34B0778959E}"/>
              </a:ext>
            </a:extLst>
          </p:cNvPr>
          <p:cNvSpPr>
            <a:spLocks noGrp="1"/>
          </p:cNvSpPr>
          <p:nvPr>
            <p:ph type="sldNum" sz="quarter" idx="4"/>
          </p:nvPr>
        </p:nvSpPr>
        <p:spPr>
          <a:xfrm>
            <a:off x="3543300" y="4643547"/>
            <a:ext cx="2057400" cy="273844"/>
          </a:xfrm>
          <a:prstGeom prst="rect">
            <a:avLst/>
          </a:prstGeom>
        </p:spPr>
        <p:txBody>
          <a:bodyPr vert="horz" lIns="91440" tIns="45720" rIns="91440" bIns="45720" rtlCol="0" anchor="ctr"/>
          <a:lstStyle>
            <a:lvl1pPr algn="ctr">
              <a:defRPr sz="900">
                <a:solidFill>
                  <a:schemeClr val="bg1"/>
                </a:solidFill>
              </a:defRPr>
            </a:lvl1pPr>
          </a:lstStyle>
          <a:p>
            <a:fld id="{8F37D380-F8A9-6B41-AE8A-10194B97FE34}" type="slidenum">
              <a:rPr lang="en-US" smtClean="0"/>
              <a:pPr/>
              <a:t>‹#›</a:t>
            </a:fld>
            <a:endParaRPr lang="en-US" dirty="0"/>
          </a:p>
        </p:txBody>
      </p:sp>
      <p:sp>
        <p:nvSpPr>
          <p:cNvPr id="4" name="Text Placeholder 3">
            <a:extLst>
              <a:ext uri="{FF2B5EF4-FFF2-40B4-BE49-F238E27FC236}">
                <a16:creationId xmlns:a16="http://schemas.microsoft.com/office/drawing/2014/main" id="{9C48D92E-59B6-4F88-A9DC-4CCD86225E0A}"/>
              </a:ext>
            </a:extLst>
          </p:cNvPr>
          <p:cNvSpPr>
            <a:spLocks noGrp="1"/>
          </p:cNvSpPr>
          <p:nvPr>
            <p:ph type="body" sz="quarter" idx="11"/>
          </p:nvPr>
        </p:nvSpPr>
        <p:spPr>
          <a:xfrm>
            <a:off x="696516" y="726633"/>
            <a:ext cx="7775972" cy="434966"/>
          </a:xfrm>
          <a:prstGeom prst="rect">
            <a:avLst/>
          </a:prstGeom>
          <a:solidFill>
            <a:schemeClr val="accent1"/>
          </a:solidFill>
        </p:spPr>
        <p:txBody>
          <a:bodyPr/>
          <a:lstStyle>
            <a:lvl1pPr marL="0" indent="0">
              <a:buNone/>
              <a:defRPr sz="1350" b="1">
                <a:solidFill>
                  <a:schemeClr val="bg1"/>
                </a:solidFill>
                <a:latin typeface="Arial" panose="020B0604020202020204" pitchFamily="34" charset="0"/>
                <a:cs typeface="Arial" panose="020B0604020202020204" pitchFamily="34" charset="0"/>
              </a:defRPr>
            </a:lvl1pPr>
          </a:lstStyle>
          <a:p>
            <a:pPr lvl="0"/>
            <a:endParaRPr lang="en-US" dirty="0"/>
          </a:p>
        </p:txBody>
      </p:sp>
      <p:sp>
        <p:nvSpPr>
          <p:cNvPr id="10" name="Rectangle 9"/>
          <p:cNvSpPr/>
          <p:nvPr userDrawn="1"/>
        </p:nvSpPr>
        <p:spPr>
          <a:xfrm>
            <a:off x="0" y="4504038"/>
            <a:ext cx="9144000" cy="652668"/>
          </a:xfrm>
          <a:prstGeom prst="rect">
            <a:avLst/>
          </a:prstGeom>
          <a:solidFill>
            <a:srgbClr val="004986">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572376" y="4564141"/>
            <a:ext cx="1381125" cy="480632"/>
          </a:xfrm>
          <a:prstGeom prst="rect">
            <a:avLst/>
          </a:prstGeom>
        </p:spPr>
      </p:pic>
    </p:spTree>
    <p:extLst>
      <p:ext uri="{BB962C8B-B14F-4D97-AF65-F5344CB8AC3E}">
        <p14:creationId xmlns:p14="http://schemas.microsoft.com/office/powerpoint/2010/main" val="4980218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Pr>
        <a:solidFill>
          <a:srgbClr val="004986"/>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3000" y="2292357"/>
            <a:ext cx="6858000" cy="558786"/>
          </a:xfrm>
        </p:spPr>
        <p:txBody>
          <a:bodyPr anchor="b"/>
          <a:lstStyle>
            <a:lvl1pPr algn="ctr">
              <a:defRPr sz="2400" b="1">
                <a:solidFill>
                  <a:schemeClr val="bg1"/>
                </a:solidFill>
                <a:latin typeface="Arial" panose="020B0604020202020204" pitchFamily="34" charset="0"/>
                <a:ea typeface="Tahoma" panose="020B0604030504040204" pitchFamily="34" charset="0"/>
                <a:cs typeface="Arial" panose="020B0604020202020204" pitchFamily="34" charset="0"/>
              </a:defRPr>
            </a:lvl1pPr>
          </a:lstStyle>
          <a:p>
            <a:r>
              <a:rPr lang="en-US" dirty="0"/>
              <a:t>Click to edit master title style</a:t>
            </a:r>
          </a:p>
        </p:txBody>
      </p:sp>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572376" y="4403503"/>
            <a:ext cx="1381125" cy="480632"/>
          </a:xfrm>
          <a:prstGeom prst="rect">
            <a:avLst/>
          </a:prstGeom>
        </p:spPr>
      </p:pic>
      <p:sp>
        <p:nvSpPr>
          <p:cNvPr id="9" name="Slide Number Placeholder 5">
            <a:extLst>
              <a:ext uri="{FF2B5EF4-FFF2-40B4-BE49-F238E27FC236}">
                <a16:creationId xmlns:a16="http://schemas.microsoft.com/office/drawing/2014/main" id="{A0CA940F-3592-4299-B782-262F9B0BE9A5}"/>
              </a:ext>
            </a:extLst>
          </p:cNvPr>
          <p:cNvSpPr>
            <a:spLocks noGrp="1"/>
          </p:cNvSpPr>
          <p:nvPr>
            <p:ph type="sldNum" sz="quarter" idx="4"/>
          </p:nvPr>
        </p:nvSpPr>
        <p:spPr>
          <a:xfrm>
            <a:off x="3543300" y="4643547"/>
            <a:ext cx="2057400" cy="273844"/>
          </a:xfrm>
          <a:prstGeom prst="rect">
            <a:avLst/>
          </a:prstGeom>
        </p:spPr>
        <p:txBody>
          <a:bodyPr vert="horz" lIns="91440" tIns="45720" rIns="91440" bIns="45720" rtlCol="0" anchor="ctr"/>
          <a:lstStyle>
            <a:lvl1pPr algn="ctr">
              <a:defRPr sz="900">
                <a:solidFill>
                  <a:schemeClr val="bg1"/>
                </a:solidFill>
              </a:defRPr>
            </a:lvl1pPr>
          </a:lstStyle>
          <a:p>
            <a:fld id="{8F37D380-F8A9-6B41-AE8A-10194B97FE34}" type="slidenum">
              <a:rPr lang="en-US" smtClean="0"/>
              <a:pPr/>
              <a:t>‹#›</a:t>
            </a:fld>
            <a:endParaRPr lang="en-US" dirty="0"/>
          </a:p>
        </p:txBody>
      </p:sp>
    </p:spTree>
    <p:extLst>
      <p:ext uri="{BB962C8B-B14F-4D97-AF65-F5344CB8AC3E}">
        <p14:creationId xmlns:p14="http://schemas.microsoft.com/office/powerpoint/2010/main" val="13749555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slide -  solid blue">
    <p:spTree>
      <p:nvGrpSpPr>
        <p:cNvPr id="1" name=""/>
        <p:cNvGrpSpPr/>
        <p:nvPr/>
      </p:nvGrpSpPr>
      <p:grpSpPr>
        <a:xfrm>
          <a:off x="0" y="0"/>
          <a:ext cx="0" cy="0"/>
          <a:chOff x="0" y="0"/>
          <a:chExt cx="0" cy="0"/>
        </a:xfrm>
      </p:grpSpPr>
      <p:sp>
        <p:nvSpPr>
          <p:cNvPr id="2" name="Title 1"/>
          <p:cNvSpPr>
            <a:spLocks noGrp="1"/>
          </p:cNvSpPr>
          <p:nvPr>
            <p:ph type="title"/>
          </p:nvPr>
        </p:nvSpPr>
        <p:spPr>
          <a:xfrm>
            <a:off x="685799" y="1612142"/>
            <a:ext cx="7818120" cy="1688241"/>
          </a:xfrm>
        </p:spPr>
        <p:txBody>
          <a:bodyPr/>
          <a:lstStyle>
            <a:lvl1pPr>
              <a:lnSpc>
                <a:spcPct val="80000"/>
              </a:lnSpc>
              <a:defRPr sz="5400">
                <a:solidFill>
                  <a:schemeClr val="bg1"/>
                </a:solidFill>
              </a:defRPr>
            </a:lvl1pPr>
          </a:lstStyle>
          <a:p>
            <a:r>
              <a:rPr lang="en-US" dirty="0"/>
              <a:t>Click to edit Master title style</a:t>
            </a:r>
          </a:p>
        </p:txBody>
      </p:sp>
      <p:pic>
        <p:nvPicPr>
          <p:cNvPr id="5" name="Picture 4" descr="A picture containing people, beach, water, group&#10;&#10;Description automatically generated">
            <a:extLst>
              <a:ext uri="{FF2B5EF4-FFF2-40B4-BE49-F238E27FC236}">
                <a16:creationId xmlns:a16="http://schemas.microsoft.com/office/drawing/2014/main" id="{F63ACBAF-DC4F-EF46-A95E-B7DB0C8A992A}"/>
              </a:ext>
            </a:extLst>
          </p:cNvPr>
          <p:cNvPicPr>
            <a:picLocks noChangeAspect="1"/>
          </p:cNvPicPr>
          <p:nvPr userDrawn="1"/>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6370" r="6370"/>
          <a:stretch/>
        </p:blipFill>
        <p:spPr>
          <a:xfrm>
            <a:off x="-1" y="3"/>
            <a:ext cx="9144001" cy="5146991"/>
          </a:xfrm>
          <a:prstGeom prst="rect">
            <a:avLst/>
          </a:prstGeom>
          <a:solidFill>
            <a:schemeClr val="accent1"/>
          </a:solidFill>
        </p:spPr>
      </p:pic>
      <p:sp>
        <p:nvSpPr>
          <p:cNvPr id="11" name="Rectangle 10">
            <a:extLst>
              <a:ext uri="{FF2B5EF4-FFF2-40B4-BE49-F238E27FC236}">
                <a16:creationId xmlns:a16="http://schemas.microsoft.com/office/drawing/2014/main" id="{E54A6B1D-B9F3-2E4E-A979-3F8B2C47B218}"/>
              </a:ext>
            </a:extLst>
          </p:cNvPr>
          <p:cNvSpPr/>
          <p:nvPr userDrawn="1"/>
        </p:nvSpPr>
        <p:spPr>
          <a:xfrm>
            <a:off x="1144" y="0"/>
            <a:ext cx="9142857" cy="5143500"/>
          </a:xfrm>
          <a:prstGeom prst="rect">
            <a:avLst/>
          </a:prstGeom>
          <a:solidFill>
            <a:srgbClr val="004986">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pic>
        <p:nvPicPr>
          <p:cNvPr id="13" name="Picture 12" descr="A picture containing drawing&#10;&#10;Description automatically generated">
            <a:extLst>
              <a:ext uri="{FF2B5EF4-FFF2-40B4-BE49-F238E27FC236}">
                <a16:creationId xmlns:a16="http://schemas.microsoft.com/office/drawing/2014/main" id="{6C2AFE5C-0D8A-A14C-84E8-FFCE817F8A5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52012" y="4703450"/>
            <a:ext cx="1124387" cy="437261"/>
          </a:xfrm>
          <a:prstGeom prst="rect">
            <a:avLst/>
          </a:prstGeom>
        </p:spPr>
      </p:pic>
    </p:spTree>
    <p:extLst>
      <p:ext uri="{BB962C8B-B14F-4D97-AF65-F5344CB8AC3E}">
        <p14:creationId xmlns:p14="http://schemas.microsoft.com/office/powerpoint/2010/main" val="37261747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slide photo overla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4ECB17A-D462-0C45-981F-595182699B29}"/>
              </a:ext>
            </a:extLst>
          </p:cNvPr>
          <p:cNvSpPr/>
          <p:nvPr userDrawn="1"/>
        </p:nvSpPr>
        <p:spPr>
          <a:xfrm>
            <a:off x="2286" y="0"/>
            <a:ext cx="9141714" cy="4629150"/>
          </a:xfrm>
          <a:prstGeom prst="rect">
            <a:avLst/>
          </a:prstGeom>
          <a:solidFill>
            <a:srgbClr val="004986">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5" name="Rectangle 4">
            <a:extLst>
              <a:ext uri="{FF2B5EF4-FFF2-40B4-BE49-F238E27FC236}">
                <a16:creationId xmlns:a16="http://schemas.microsoft.com/office/drawing/2014/main" id="{0DCB06B1-820F-6E4E-A8CB-1D2D61317C31}"/>
              </a:ext>
            </a:extLst>
          </p:cNvPr>
          <p:cNvSpPr/>
          <p:nvPr userDrawn="1"/>
        </p:nvSpPr>
        <p:spPr>
          <a:xfrm>
            <a:off x="2286" y="4629150"/>
            <a:ext cx="9141714" cy="514350"/>
          </a:xfrm>
          <a:prstGeom prst="rect">
            <a:avLst/>
          </a:prstGeom>
          <a:solidFill>
            <a:schemeClr val="accent1">
              <a:lumMod val="20000"/>
              <a:lumOff val="8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2" name="Title 1"/>
          <p:cNvSpPr>
            <a:spLocks noGrp="1"/>
          </p:cNvSpPr>
          <p:nvPr>
            <p:ph type="title"/>
          </p:nvPr>
        </p:nvSpPr>
        <p:spPr>
          <a:xfrm>
            <a:off x="624656" y="2275457"/>
            <a:ext cx="6734507" cy="1688241"/>
          </a:xfrm>
        </p:spPr>
        <p:txBody>
          <a:bodyPr/>
          <a:lstStyle>
            <a:lvl1pPr>
              <a:lnSpc>
                <a:spcPct val="80000"/>
              </a:lnSpc>
              <a:defRPr sz="6000">
                <a:solidFill>
                  <a:schemeClr val="bg1"/>
                </a:solidFill>
              </a:defRPr>
            </a:lvl1pPr>
          </a:lstStyle>
          <a:p>
            <a:r>
              <a:rPr lang="en-US" dirty="0"/>
              <a:t>Click to edit Master title style</a:t>
            </a:r>
          </a:p>
        </p:txBody>
      </p:sp>
      <p:pic>
        <p:nvPicPr>
          <p:cNvPr id="9" name="Picture 8">
            <a:extLst>
              <a:ext uri="{FF2B5EF4-FFF2-40B4-BE49-F238E27FC236}">
                <a16:creationId xmlns:a16="http://schemas.microsoft.com/office/drawing/2014/main" id="{D6594900-56B2-EE45-A682-47856C1816C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17329" y="4709732"/>
            <a:ext cx="936172" cy="325788"/>
          </a:xfrm>
          <a:prstGeom prst="rect">
            <a:avLst/>
          </a:prstGeom>
        </p:spPr>
      </p:pic>
    </p:spTree>
    <p:extLst>
      <p:ext uri="{BB962C8B-B14F-4D97-AF65-F5344CB8AC3E}">
        <p14:creationId xmlns:p14="http://schemas.microsoft.com/office/powerpoint/2010/main" val="28226067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Slide">
    <p:spTree>
      <p:nvGrpSpPr>
        <p:cNvPr id="1" name=""/>
        <p:cNvGrpSpPr/>
        <p:nvPr/>
      </p:nvGrpSpPr>
      <p:grpSpPr>
        <a:xfrm>
          <a:off x="0" y="0"/>
          <a:ext cx="0" cy="0"/>
          <a:chOff x="0" y="0"/>
          <a:chExt cx="0" cy="0"/>
        </a:xfrm>
      </p:grpSpPr>
      <p:sp>
        <p:nvSpPr>
          <p:cNvPr id="8" name="Text Placeholder 10"/>
          <p:cNvSpPr>
            <a:spLocks noGrp="1"/>
          </p:cNvSpPr>
          <p:nvPr>
            <p:ph type="body" sz="quarter" idx="10"/>
          </p:nvPr>
        </p:nvSpPr>
        <p:spPr>
          <a:xfrm>
            <a:off x="686943" y="1028701"/>
            <a:ext cx="7767828" cy="2601241"/>
          </a:xfrm>
          <a:prstGeom prst="rect">
            <a:avLst/>
          </a:prstGeom>
        </p:spPr>
        <p:txBody>
          <a:bodyPr/>
          <a:lstStyle>
            <a:lvl1pPr>
              <a:spcBef>
                <a:spcPts val="1650"/>
              </a:spcBef>
              <a:defRPr sz="1500" b="0" i="0">
                <a:solidFill>
                  <a:schemeClr val="tx1"/>
                </a:solidFill>
                <a:latin typeface="+mn-lt"/>
                <a:ea typeface="Calibri" panose="020F0502020204030204" pitchFamily="34" charset="0"/>
                <a:cs typeface="Calibri" panose="020F0502020204030204" pitchFamily="34" charset="0"/>
              </a:defRPr>
            </a:lvl1pPr>
            <a:lvl2pPr marL="430995" indent="-171446">
              <a:buFont typeface="System Font Regular"/>
              <a:buChar char="-"/>
              <a:tabLst/>
              <a:defRPr sz="1350"/>
            </a:lvl2pPr>
          </a:lstStyle>
          <a:p>
            <a:pPr lvl="0"/>
            <a:r>
              <a:rPr lang="en-US" dirty="0"/>
              <a:t>Click to edit Master text styles</a:t>
            </a:r>
          </a:p>
          <a:p>
            <a:pPr lvl="1"/>
            <a:r>
              <a:rPr lang="en-US" dirty="0"/>
              <a:t>Click to edit</a:t>
            </a:r>
          </a:p>
        </p:txBody>
      </p:sp>
      <p:sp>
        <p:nvSpPr>
          <p:cNvPr id="3" name="Title 2">
            <a:extLst>
              <a:ext uri="{FF2B5EF4-FFF2-40B4-BE49-F238E27FC236}">
                <a16:creationId xmlns:a16="http://schemas.microsoft.com/office/drawing/2014/main" id="{635AF3C7-F89E-9B4D-B8B8-15B5FD5A8CE0}"/>
              </a:ext>
            </a:extLst>
          </p:cNvPr>
          <p:cNvSpPr>
            <a:spLocks noGrp="1"/>
          </p:cNvSpPr>
          <p:nvPr>
            <p:ph type="title"/>
          </p:nvPr>
        </p:nvSpPr>
        <p:spPr>
          <a:xfrm>
            <a:off x="686943" y="205740"/>
            <a:ext cx="7770114" cy="548640"/>
          </a:xfrm>
        </p:spPr>
        <p:txBody>
          <a:bodyPr/>
          <a:lstStyle/>
          <a:p>
            <a:r>
              <a:rPr lang="en-US" dirty="0"/>
              <a:t>Click to edit Master title style</a:t>
            </a:r>
          </a:p>
        </p:txBody>
      </p:sp>
      <p:sp>
        <p:nvSpPr>
          <p:cNvPr id="10" name="Content Placeholder 9">
            <a:extLst>
              <a:ext uri="{FF2B5EF4-FFF2-40B4-BE49-F238E27FC236}">
                <a16:creationId xmlns:a16="http://schemas.microsoft.com/office/drawing/2014/main" id="{54B890C1-0660-3E4E-9F66-73C257A41F11}"/>
              </a:ext>
            </a:extLst>
          </p:cNvPr>
          <p:cNvSpPr>
            <a:spLocks noGrp="1"/>
          </p:cNvSpPr>
          <p:nvPr>
            <p:ph sz="quarter" idx="11" hasCustomPrompt="1"/>
          </p:nvPr>
        </p:nvSpPr>
        <p:spPr>
          <a:xfrm>
            <a:off x="686944" y="4705351"/>
            <a:ext cx="3700907" cy="386954"/>
          </a:xfrm>
          <a:prstGeom prst="rect">
            <a:avLst/>
          </a:prstGeom>
        </p:spPr>
        <p:txBody>
          <a:bodyPr anchor="ctr"/>
          <a:lstStyle>
            <a:lvl1pPr marL="0" indent="0">
              <a:buFontTx/>
              <a:buNone/>
              <a:defRPr sz="750">
                <a:solidFill>
                  <a:schemeClr val="bg1"/>
                </a:solidFill>
              </a:defRPr>
            </a:lvl1pPr>
            <a:lvl2pPr marL="342892" indent="0">
              <a:buFontTx/>
              <a:buNone/>
              <a:defRPr>
                <a:solidFill>
                  <a:schemeClr val="bg1"/>
                </a:solidFill>
              </a:defRPr>
            </a:lvl2pPr>
            <a:lvl3pPr marL="685783" indent="0">
              <a:buFontTx/>
              <a:buNone/>
              <a:defRPr>
                <a:solidFill>
                  <a:schemeClr val="bg1"/>
                </a:solidFill>
              </a:defRPr>
            </a:lvl3pPr>
            <a:lvl4pPr marL="1028675" indent="0">
              <a:buFontTx/>
              <a:buNone/>
              <a:defRPr>
                <a:solidFill>
                  <a:schemeClr val="bg1"/>
                </a:solidFill>
              </a:defRPr>
            </a:lvl4pPr>
            <a:lvl5pPr marL="1371566" indent="0">
              <a:buFontTx/>
              <a:buNone/>
              <a:defRPr>
                <a:solidFill>
                  <a:schemeClr val="bg1"/>
                </a:solidFill>
              </a:defRPr>
            </a:lvl5pPr>
          </a:lstStyle>
          <a:p>
            <a:pPr lvl="0"/>
            <a:r>
              <a:rPr lang="en-US" dirty="0"/>
              <a:t>Notes, if needed</a:t>
            </a:r>
          </a:p>
        </p:txBody>
      </p:sp>
    </p:spTree>
    <p:extLst>
      <p:ext uri="{BB962C8B-B14F-4D97-AF65-F5344CB8AC3E}">
        <p14:creationId xmlns:p14="http://schemas.microsoft.com/office/powerpoint/2010/main" val="39754323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14pt text">
    <p:spTree>
      <p:nvGrpSpPr>
        <p:cNvPr id="1" name=""/>
        <p:cNvGrpSpPr/>
        <p:nvPr/>
      </p:nvGrpSpPr>
      <p:grpSpPr>
        <a:xfrm>
          <a:off x="0" y="0"/>
          <a:ext cx="0" cy="0"/>
          <a:chOff x="0" y="0"/>
          <a:chExt cx="0" cy="0"/>
        </a:xfrm>
      </p:grpSpPr>
      <p:sp>
        <p:nvSpPr>
          <p:cNvPr id="8" name="Text Placeholder 10"/>
          <p:cNvSpPr>
            <a:spLocks noGrp="1"/>
          </p:cNvSpPr>
          <p:nvPr>
            <p:ph type="body" sz="quarter" idx="10"/>
          </p:nvPr>
        </p:nvSpPr>
        <p:spPr>
          <a:xfrm>
            <a:off x="686943" y="1028701"/>
            <a:ext cx="7767828" cy="2601241"/>
          </a:xfrm>
          <a:prstGeom prst="rect">
            <a:avLst/>
          </a:prstGeom>
        </p:spPr>
        <p:txBody>
          <a:bodyPr/>
          <a:lstStyle>
            <a:lvl1pPr>
              <a:defRPr sz="1050" b="0" i="0">
                <a:solidFill>
                  <a:schemeClr val="tx1"/>
                </a:solidFill>
                <a:latin typeface="+mn-lt"/>
                <a:ea typeface="Calibri" panose="020F0502020204030204" pitchFamily="34" charset="0"/>
                <a:cs typeface="Calibri" panose="020F0502020204030204" pitchFamily="34" charset="0"/>
              </a:defRPr>
            </a:lvl1pPr>
            <a:lvl2pPr marL="430995" indent="-171446">
              <a:buFont typeface="System Font Regular"/>
              <a:buChar char="-"/>
              <a:tabLst/>
              <a:defRPr sz="1050"/>
            </a:lvl2pPr>
          </a:lstStyle>
          <a:p>
            <a:pPr lvl="0"/>
            <a:r>
              <a:rPr lang="en-US" dirty="0"/>
              <a:t>Click to edit Master text styles</a:t>
            </a:r>
          </a:p>
          <a:p>
            <a:pPr lvl="1"/>
            <a:r>
              <a:rPr lang="en-US" dirty="0"/>
              <a:t>Click to edit</a:t>
            </a:r>
          </a:p>
        </p:txBody>
      </p:sp>
      <p:sp>
        <p:nvSpPr>
          <p:cNvPr id="3" name="Title 2">
            <a:extLst>
              <a:ext uri="{FF2B5EF4-FFF2-40B4-BE49-F238E27FC236}">
                <a16:creationId xmlns:a16="http://schemas.microsoft.com/office/drawing/2014/main" id="{635AF3C7-F89E-9B4D-B8B8-15B5FD5A8CE0}"/>
              </a:ext>
            </a:extLst>
          </p:cNvPr>
          <p:cNvSpPr>
            <a:spLocks noGrp="1"/>
          </p:cNvSpPr>
          <p:nvPr>
            <p:ph type="title"/>
          </p:nvPr>
        </p:nvSpPr>
        <p:spPr>
          <a:xfrm>
            <a:off x="686943" y="205740"/>
            <a:ext cx="7770114" cy="548640"/>
          </a:xfrm>
        </p:spPr>
        <p:txBody>
          <a:bodyPr/>
          <a:lstStyle/>
          <a:p>
            <a:r>
              <a:rPr lang="en-US" dirty="0"/>
              <a:t>Click to edit Master title style</a:t>
            </a:r>
          </a:p>
        </p:txBody>
      </p:sp>
      <p:sp>
        <p:nvSpPr>
          <p:cNvPr id="10" name="Content Placeholder 9">
            <a:extLst>
              <a:ext uri="{FF2B5EF4-FFF2-40B4-BE49-F238E27FC236}">
                <a16:creationId xmlns:a16="http://schemas.microsoft.com/office/drawing/2014/main" id="{54B890C1-0660-3E4E-9F66-73C257A41F11}"/>
              </a:ext>
            </a:extLst>
          </p:cNvPr>
          <p:cNvSpPr>
            <a:spLocks noGrp="1"/>
          </p:cNvSpPr>
          <p:nvPr>
            <p:ph sz="quarter" idx="11" hasCustomPrompt="1"/>
          </p:nvPr>
        </p:nvSpPr>
        <p:spPr>
          <a:xfrm>
            <a:off x="686944" y="4705351"/>
            <a:ext cx="3700907" cy="386954"/>
          </a:xfrm>
          <a:prstGeom prst="rect">
            <a:avLst/>
          </a:prstGeom>
        </p:spPr>
        <p:txBody>
          <a:bodyPr anchor="ctr"/>
          <a:lstStyle>
            <a:lvl1pPr marL="0" indent="0">
              <a:buFontTx/>
              <a:buNone/>
              <a:defRPr sz="750">
                <a:solidFill>
                  <a:schemeClr val="bg1"/>
                </a:solidFill>
              </a:defRPr>
            </a:lvl1pPr>
            <a:lvl2pPr marL="342892" indent="0">
              <a:buFontTx/>
              <a:buNone/>
              <a:defRPr>
                <a:solidFill>
                  <a:schemeClr val="bg1"/>
                </a:solidFill>
              </a:defRPr>
            </a:lvl2pPr>
            <a:lvl3pPr marL="685783" indent="0">
              <a:buFontTx/>
              <a:buNone/>
              <a:defRPr>
                <a:solidFill>
                  <a:schemeClr val="bg1"/>
                </a:solidFill>
              </a:defRPr>
            </a:lvl3pPr>
            <a:lvl4pPr marL="1028675" indent="0">
              <a:buFontTx/>
              <a:buNone/>
              <a:defRPr>
                <a:solidFill>
                  <a:schemeClr val="bg1"/>
                </a:solidFill>
              </a:defRPr>
            </a:lvl4pPr>
            <a:lvl5pPr marL="1371566" indent="0">
              <a:buFontTx/>
              <a:buNone/>
              <a:defRPr>
                <a:solidFill>
                  <a:schemeClr val="bg1"/>
                </a:solidFill>
              </a:defRPr>
            </a:lvl5pPr>
          </a:lstStyle>
          <a:p>
            <a:pPr lvl="0"/>
            <a:r>
              <a:rPr lang="en-US" dirty="0"/>
              <a:t>Notes, if needed</a:t>
            </a:r>
          </a:p>
        </p:txBody>
      </p:sp>
    </p:spTree>
    <p:extLst>
      <p:ext uri="{BB962C8B-B14F-4D97-AF65-F5344CB8AC3E}">
        <p14:creationId xmlns:p14="http://schemas.microsoft.com/office/powerpoint/2010/main" val="40270213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10" name="Picture Placeholder 4">
            <a:extLst>
              <a:ext uri="{FF2B5EF4-FFF2-40B4-BE49-F238E27FC236}">
                <a16:creationId xmlns:a16="http://schemas.microsoft.com/office/drawing/2014/main" id="{BB38B93B-4B89-8B4D-AC62-143A23BAFE05}"/>
              </a:ext>
            </a:extLst>
          </p:cNvPr>
          <p:cNvSpPr>
            <a:spLocks noGrp="1"/>
          </p:cNvSpPr>
          <p:nvPr>
            <p:ph type="pic" sz="quarter" idx="10"/>
          </p:nvPr>
        </p:nvSpPr>
        <p:spPr>
          <a:xfrm>
            <a:off x="696193" y="1049483"/>
            <a:ext cx="3241964" cy="2597727"/>
          </a:xfrm>
          <a:prstGeom prst="rect">
            <a:avLst/>
          </a:prstGeom>
          <a:solidFill>
            <a:schemeClr val="bg1">
              <a:lumMod val="95000"/>
            </a:schemeClr>
          </a:solidFill>
        </p:spPr>
        <p:txBody>
          <a:bodyPr/>
          <a:lstStyle>
            <a:lvl1pPr>
              <a:defRPr>
                <a:latin typeface="Calibri" panose="020F0502020204030204" pitchFamily="34" charset="0"/>
              </a:defRPr>
            </a:lvl1pPr>
          </a:lstStyle>
          <a:p>
            <a:endParaRPr lang="en-US" dirty="0"/>
          </a:p>
        </p:txBody>
      </p:sp>
      <p:sp>
        <p:nvSpPr>
          <p:cNvPr id="3" name="Title 2">
            <a:extLst>
              <a:ext uri="{FF2B5EF4-FFF2-40B4-BE49-F238E27FC236}">
                <a16:creationId xmlns:a16="http://schemas.microsoft.com/office/drawing/2014/main" id="{9C9A5F9B-A8CF-1541-BA08-C617F2E3D79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479838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cSld name="Sidebar Tit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176F74B-C11A-C84A-A6AB-193977FA0131}"/>
              </a:ext>
            </a:extLst>
          </p:cNvPr>
          <p:cNvSpPr/>
          <p:nvPr userDrawn="1"/>
        </p:nvSpPr>
        <p:spPr>
          <a:xfrm>
            <a:off x="1" y="1"/>
            <a:ext cx="2645228" cy="4637315"/>
          </a:xfrm>
          <a:prstGeom prst="rect">
            <a:avLst/>
          </a:prstGeom>
          <a:solidFill>
            <a:srgbClr val="7093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2" name="Title 1"/>
          <p:cNvSpPr>
            <a:spLocks noGrp="1"/>
          </p:cNvSpPr>
          <p:nvPr>
            <p:ph type="ctrTitle"/>
          </p:nvPr>
        </p:nvSpPr>
        <p:spPr>
          <a:xfrm>
            <a:off x="302079" y="1806179"/>
            <a:ext cx="2228850" cy="1790700"/>
          </a:xfrm>
        </p:spPr>
        <p:txBody>
          <a:bodyPr anchor="b"/>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2849336" y="227751"/>
            <a:ext cx="6858000" cy="1241822"/>
          </a:xfr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a:t>Click to edit Master subtitle style</a:t>
            </a:r>
          </a:p>
        </p:txBody>
      </p:sp>
    </p:spTree>
    <p:extLst>
      <p:ext uri="{BB962C8B-B14F-4D97-AF65-F5344CB8AC3E}">
        <p14:creationId xmlns:p14="http://schemas.microsoft.com/office/powerpoint/2010/main" val="12457632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sp>
        <p:nvSpPr>
          <p:cNvPr id="9" name="Rectangle 8"/>
          <p:cNvSpPr/>
          <p:nvPr userDrawn="1"/>
        </p:nvSpPr>
        <p:spPr>
          <a:xfrm>
            <a:off x="0" y="4130386"/>
            <a:ext cx="9144000" cy="1026319"/>
          </a:xfrm>
          <a:prstGeom prst="rect">
            <a:avLst/>
          </a:prstGeom>
          <a:solidFill>
            <a:srgbClr val="0049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2" name="Title 1"/>
          <p:cNvSpPr>
            <a:spLocks noGrp="1"/>
          </p:cNvSpPr>
          <p:nvPr>
            <p:ph type="ctrTitle" hasCustomPrompt="1"/>
          </p:nvPr>
        </p:nvSpPr>
        <p:spPr>
          <a:xfrm>
            <a:off x="696191" y="331037"/>
            <a:ext cx="7408394" cy="558786"/>
          </a:xfrm>
        </p:spPr>
        <p:txBody>
          <a:bodyPr anchor="b"/>
          <a:lstStyle>
            <a:lvl1pPr algn="l">
              <a:defRPr sz="3750">
                <a:solidFill>
                  <a:srgbClr val="004986"/>
                </a:solidFill>
              </a:defRPr>
            </a:lvl1pPr>
          </a:lstStyle>
          <a:p>
            <a:r>
              <a:rPr lang="en-US" dirty="0"/>
              <a:t>Click to edit master title style</a:t>
            </a:r>
          </a:p>
        </p:txBody>
      </p:sp>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572375" y="4403503"/>
            <a:ext cx="1381125" cy="480632"/>
          </a:xfrm>
          <a:prstGeom prst="rect">
            <a:avLst/>
          </a:prstGeom>
        </p:spPr>
      </p:pic>
      <p:sp>
        <p:nvSpPr>
          <p:cNvPr id="4" name="Table Placeholder 3">
            <a:extLst>
              <a:ext uri="{FF2B5EF4-FFF2-40B4-BE49-F238E27FC236}">
                <a16:creationId xmlns:a16="http://schemas.microsoft.com/office/drawing/2014/main" id="{04E1EECE-B442-2B40-AE12-01C2243E511D}"/>
              </a:ext>
            </a:extLst>
          </p:cNvPr>
          <p:cNvSpPr>
            <a:spLocks noGrp="1"/>
          </p:cNvSpPr>
          <p:nvPr>
            <p:ph type="tbl" sz="quarter" idx="10"/>
          </p:nvPr>
        </p:nvSpPr>
        <p:spPr>
          <a:xfrm>
            <a:off x="696516" y="1004888"/>
            <a:ext cx="7408069" cy="2868216"/>
          </a:xfrm>
          <a:prstGeom prst="rect">
            <a:avLst/>
          </a:prstGeom>
        </p:spPr>
        <p:txBody>
          <a:bodyPr/>
          <a:lstStyle/>
          <a:p>
            <a:endParaRPr lang="en-US" dirty="0"/>
          </a:p>
        </p:txBody>
      </p:sp>
      <p:sp>
        <p:nvSpPr>
          <p:cNvPr id="8" name="Footer Placeholder 10">
            <a:extLst>
              <a:ext uri="{FF2B5EF4-FFF2-40B4-BE49-F238E27FC236}">
                <a16:creationId xmlns:a16="http://schemas.microsoft.com/office/drawing/2014/main" id="{11BDECC5-A2D2-AF4C-AAA5-A3BCBDD7686C}"/>
              </a:ext>
            </a:extLst>
          </p:cNvPr>
          <p:cNvSpPr>
            <a:spLocks noGrp="1"/>
          </p:cNvSpPr>
          <p:nvPr userDrawn="1"/>
        </p:nvSpPr>
        <p:spPr>
          <a:xfrm>
            <a:off x="3583004" y="4519010"/>
            <a:ext cx="4114800" cy="365125"/>
          </a:xfrm>
          <a:prstGeom prst="rect">
            <a:avLst/>
          </a:prstGeom>
        </p:spPr>
        <p:style>
          <a:lnRef idx="0">
            <a:scrgbClr r="0" g="0" b="0"/>
          </a:lnRef>
          <a:fillRef idx="0">
            <a:scrgbClr r="0" g="0" b="0"/>
          </a:fillRef>
          <a:effectRef idx="0">
            <a:scrgbClr r="0" g="0" b="0"/>
          </a:effectRef>
          <a:fontRef idx="major"/>
        </p:style>
        <p:txBody>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endParaRPr lang="en-US" dirty="0"/>
          </a:p>
        </p:txBody>
      </p:sp>
      <p:sp>
        <p:nvSpPr>
          <p:cNvPr id="11" name="Date Placeholder 3">
            <a:extLst>
              <a:ext uri="{FF2B5EF4-FFF2-40B4-BE49-F238E27FC236}">
                <a16:creationId xmlns:a16="http://schemas.microsoft.com/office/drawing/2014/main" id="{176CEDFF-6B9B-A741-BA79-C3C971A1CC67}"/>
              </a:ext>
            </a:extLst>
          </p:cNvPr>
          <p:cNvSpPr>
            <a:spLocks noGrp="1"/>
          </p:cNvSpPr>
          <p:nvPr>
            <p:ph type="dt" sz="half" idx="11"/>
          </p:nvPr>
        </p:nvSpPr>
        <p:spPr>
          <a:xfrm>
            <a:off x="628650" y="4767263"/>
            <a:ext cx="2057400" cy="273844"/>
          </a:xfrm>
          <a:prstGeom prst="rect">
            <a:avLst/>
          </a:prstGeom>
        </p:spPr>
        <p:txBody>
          <a:bodyPr/>
          <a:lstStyle/>
          <a:p>
            <a:endParaRPr lang="en-US" dirty="0"/>
          </a:p>
        </p:txBody>
      </p:sp>
      <p:sp>
        <p:nvSpPr>
          <p:cNvPr id="12" name="Footer Placeholder 4">
            <a:extLst>
              <a:ext uri="{FF2B5EF4-FFF2-40B4-BE49-F238E27FC236}">
                <a16:creationId xmlns:a16="http://schemas.microsoft.com/office/drawing/2014/main" id="{CEE5D163-1CF3-154C-BF7D-0CA5A4F4F1C3}"/>
              </a:ext>
            </a:extLst>
          </p:cNvPr>
          <p:cNvSpPr>
            <a:spLocks noGrp="1"/>
          </p:cNvSpPr>
          <p:nvPr>
            <p:ph type="ftr" sz="quarter" idx="12"/>
          </p:nvPr>
        </p:nvSpPr>
        <p:spPr>
          <a:xfrm>
            <a:off x="3028950" y="4767263"/>
            <a:ext cx="3086100" cy="273844"/>
          </a:xfrm>
          <a:prstGeom prst="rect">
            <a:avLst/>
          </a:prstGeom>
        </p:spPr>
        <p:txBody>
          <a:bodyPr/>
          <a:lstStyle/>
          <a:p>
            <a:endParaRPr lang="en-US" dirty="0"/>
          </a:p>
        </p:txBody>
      </p:sp>
      <p:sp>
        <p:nvSpPr>
          <p:cNvPr id="10" name="Slide Number Placeholder 5">
            <a:extLst>
              <a:ext uri="{FF2B5EF4-FFF2-40B4-BE49-F238E27FC236}">
                <a16:creationId xmlns:a16="http://schemas.microsoft.com/office/drawing/2014/main" id="{FE044AB7-FD65-C94B-BEC6-5EBBD51832E5}"/>
              </a:ext>
            </a:extLst>
          </p:cNvPr>
          <p:cNvSpPr>
            <a:spLocks noGrp="1"/>
          </p:cNvSpPr>
          <p:nvPr>
            <p:ph type="sldNum" sz="quarter" idx="4"/>
          </p:nvPr>
        </p:nvSpPr>
        <p:spPr>
          <a:xfrm>
            <a:off x="7228114" y="4767263"/>
            <a:ext cx="344261" cy="273844"/>
          </a:xfrm>
          <a:prstGeom prst="rect">
            <a:avLst/>
          </a:prstGeom>
        </p:spPr>
        <p:txBody>
          <a:bodyPr vert="horz" lIns="91440" tIns="45720" rIns="91440" bIns="45720" rtlCol="0" anchor="ctr"/>
          <a:lstStyle>
            <a:lvl1pPr algn="l">
              <a:defRPr sz="900">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2087177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itle and  Sidebar plus lar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p>
        </p:txBody>
      </p:sp>
      <p:sp>
        <p:nvSpPr>
          <p:cNvPr id="5" name="Text Placeholder 4"/>
          <p:cNvSpPr>
            <a:spLocks noGrp="1"/>
          </p:cNvSpPr>
          <p:nvPr>
            <p:ph type="body" sz="quarter" idx="10"/>
          </p:nvPr>
        </p:nvSpPr>
        <p:spPr>
          <a:xfrm>
            <a:off x="686945" y="891541"/>
            <a:ext cx="2586935" cy="3657602"/>
          </a:xfrm>
        </p:spPr>
        <p:txBody>
          <a:bodyPr/>
          <a:lstStyle>
            <a:lvl1pPr>
              <a:defRPr sz="1350"/>
            </a:lvl1pPr>
            <a:lvl2pPr marL="557199" indent="-214308">
              <a:buFont typeface="Arial"/>
              <a:buChar char="•"/>
              <a:defRPr sz="1350"/>
            </a:lvl2pPr>
            <a:lvl3pPr marL="857228" indent="-171446">
              <a:buFont typeface="Arial"/>
              <a:buChar char="•"/>
              <a:defRPr/>
            </a:lvl3pPr>
            <a:lvl4pPr marL="1201311" indent="-172637">
              <a:buFont typeface="Arial" pitchFamily="34" charset="0"/>
              <a:buChar char="•"/>
              <a:defRPr sz="12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3"/>
            <a:endParaRPr lang="en-US" dirty="0"/>
          </a:p>
        </p:txBody>
      </p:sp>
      <p:sp>
        <p:nvSpPr>
          <p:cNvPr id="7" name="Text Placeholder 4">
            <a:extLst>
              <a:ext uri="{FF2B5EF4-FFF2-40B4-BE49-F238E27FC236}">
                <a16:creationId xmlns:a16="http://schemas.microsoft.com/office/drawing/2014/main" id="{EAE9A17A-F901-0E4B-9328-C9069D0AD989}"/>
              </a:ext>
            </a:extLst>
          </p:cNvPr>
          <p:cNvSpPr>
            <a:spLocks noGrp="1"/>
          </p:cNvSpPr>
          <p:nvPr>
            <p:ph type="body" sz="quarter" idx="11"/>
          </p:nvPr>
        </p:nvSpPr>
        <p:spPr>
          <a:xfrm>
            <a:off x="3404508" y="891541"/>
            <a:ext cx="4921920" cy="3657602"/>
          </a:xfrm>
        </p:spPr>
        <p:txBody>
          <a:bodyPr/>
          <a:lstStyle>
            <a:lvl1pPr marL="0" indent="0" algn="ctr">
              <a:buNone/>
              <a:defRPr sz="1350" b="1">
                <a:solidFill>
                  <a:schemeClr val="accent1">
                    <a:lumMod val="75000"/>
                  </a:schemeClr>
                </a:solidFill>
              </a:defRPr>
            </a:lvl1pPr>
            <a:lvl2pPr marL="557199" indent="-214308">
              <a:buFont typeface="Arial"/>
              <a:buChar char="•"/>
              <a:defRPr sz="1350">
                <a:solidFill>
                  <a:schemeClr val="accent1">
                    <a:lumMod val="75000"/>
                  </a:schemeClr>
                </a:solidFill>
              </a:defRPr>
            </a:lvl2pPr>
            <a:lvl3pPr marL="857228" indent="-171446">
              <a:buFont typeface="Arial"/>
              <a:buChar char="•"/>
              <a:defRPr>
                <a:solidFill>
                  <a:schemeClr val="accent1">
                    <a:lumMod val="75000"/>
                  </a:schemeClr>
                </a:solidFill>
              </a:defRPr>
            </a:lvl3pPr>
            <a:lvl4pPr marL="1201311" indent="-172637">
              <a:buFont typeface="Arial" pitchFamily="34" charset="0"/>
              <a:buChar char="•"/>
              <a:defRPr sz="1200">
                <a:solidFill>
                  <a:schemeClr val="accent1">
                    <a:lumMod val="75000"/>
                  </a:schemeClr>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3"/>
            <a:endParaRPr lang="en-US" dirty="0"/>
          </a:p>
        </p:txBody>
      </p:sp>
      <p:sp>
        <p:nvSpPr>
          <p:cNvPr id="6" name="Content Placeholder 9">
            <a:extLst>
              <a:ext uri="{FF2B5EF4-FFF2-40B4-BE49-F238E27FC236}">
                <a16:creationId xmlns:a16="http://schemas.microsoft.com/office/drawing/2014/main" id="{A8D97723-6185-F040-A7EA-AAFE58D9875A}"/>
              </a:ext>
            </a:extLst>
          </p:cNvPr>
          <p:cNvSpPr>
            <a:spLocks noGrp="1"/>
          </p:cNvSpPr>
          <p:nvPr>
            <p:ph sz="quarter" idx="12" hasCustomPrompt="1"/>
          </p:nvPr>
        </p:nvSpPr>
        <p:spPr>
          <a:xfrm>
            <a:off x="686944" y="4705351"/>
            <a:ext cx="3700907" cy="386954"/>
          </a:xfrm>
          <a:prstGeom prst="rect">
            <a:avLst/>
          </a:prstGeom>
        </p:spPr>
        <p:txBody>
          <a:bodyPr anchor="ctr"/>
          <a:lstStyle>
            <a:lvl1pPr marL="0" indent="0">
              <a:buFontTx/>
              <a:buNone/>
              <a:defRPr sz="750">
                <a:solidFill>
                  <a:schemeClr val="bg1"/>
                </a:solidFill>
              </a:defRPr>
            </a:lvl1pPr>
            <a:lvl2pPr marL="342892" indent="0">
              <a:buFontTx/>
              <a:buNone/>
              <a:defRPr>
                <a:solidFill>
                  <a:schemeClr val="bg1"/>
                </a:solidFill>
              </a:defRPr>
            </a:lvl2pPr>
            <a:lvl3pPr marL="685783" indent="0">
              <a:buFontTx/>
              <a:buNone/>
              <a:defRPr>
                <a:solidFill>
                  <a:schemeClr val="bg1"/>
                </a:solidFill>
              </a:defRPr>
            </a:lvl3pPr>
            <a:lvl4pPr marL="1028675" indent="0">
              <a:buFontTx/>
              <a:buNone/>
              <a:defRPr>
                <a:solidFill>
                  <a:schemeClr val="bg1"/>
                </a:solidFill>
              </a:defRPr>
            </a:lvl4pPr>
            <a:lvl5pPr marL="1371566" indent="0">
              <a:buFontTx/>
              <a:buNone/>
              <a:defRPr>
                <a:solidFill>
                  <a:schemeClr val="bg1"/>
                </a:solidFill>
              </a:defRPr>
            </a:lvl5pPr>
          </a:lstStyle>
          <a:p>
            <a:pPr lvl="0"/>
            <a:r>
              <a:rPr lang="en-US" dirty="0"/>
              <a:t>Notes, if needed</a:t>
            </a:r>
          </a:p>
        </p:txBody>
      </p:sp>
    </p:spTree>
    <p:extLst>
      <p:ext uri="{BB962C8B-B14F-4D97-AF65-F5344CB8AC3E}">
        <p14:creationId xmlns:p14="http://schemas.microsoft.com/office/powerpoint/2010/main" val="28536097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p>
        </p:txBody>
      </p:sp>
      <p:sp>
        <p:nvSpPr>
          <p:cNvPr id="5" name="Text Placeholder 4"/>
          <p:cNvSpPr>
            <a:spLocks noGrp="1"/>
          </p:cNvSpPr>
          <p:nvPr>
            <p:ph type="body" sz="quarter" idx="10"/>
          </p:nvPr>
        </p:nvSpPr>
        <p:spPr>
          <a:xfrm>
            <a:off x="228600" y="720800"/>
            <a:ext cx="8686800" cy="3908353"/>
          </a:xfrm>
        </p:spPr>
        <p:txBody>
          <a:bodyPr/>
          <a:lstStyle>
            <a:lvl1pPr>
              <a:defRPr sz="1800"/>
            </a:lvl1pPr>
            <a:lvl2pPr marL="557199" indent="-214308">
              <a:buFont typeface="Arial"/>
              <a:buChar char="•"/>
              <a:defRPr/>
            </a:lvl2pPr>
            <a:lvl3pPr marL="857228" indent="-171446">
              <a:buFont typeface="Arial"/>
              <a:buChar char="•"/>
              <a:defRPr/>
            </a:lvl3pPr>
            <a:lvl4pPr marL="1201311" indent="-172637">
              <a:buFont typeface="Arial" pitchFamily="34" charset="0"/>
              <a:buChar char="•"/>
              <a:defRPr sz="12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3"/>
            <a:endParaRPr lang="en-US" dirty="0"/>
          </a:p>
        </p:txBody>
      </p:sp>
    </p:spTree>
    <p:extLst>
      <p:ext uri="{BB962C8B-B14F-4D97-AF65-F5344CB8AC3E}">
        <p14:creationId xmlns:p14="http://schemas.microsoft.com/office/powerpoint/2010/main" val="9620779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p>
        </p:txBody>
      </p:sp>
      <p:sp>
        <p:nvSpPr>
          <p:cNvPr id="5" name="Text Placeholder 4"/>
          <p:cNvSpPr>
            <a:spLocks noGrp="1"/>
          </p:cNvSpPr>
          <p:nvPr>
            <p:ph type="body" sz="quarter" idx="10"/>
          </p:nvPr>
        </p:nvSpPr>
        <p:spPr>
          <a:xfrm>
            <a:off x="228600" y="720800"/>
            <a:ext cx="8686800" cy="3908353"/>
          </a:xfrm>
        </p:spPr>
        <p:txBody>
          <a:bodyPr/>
          <a:lstStyle>
            <a:lvl1pPr>
              <a:defRPr sz="1800"/>
            </a:lvl1pPr>
            <a:lvl2pPr marL="557199" indent="-214308">
              <a:buFont typeface="Arial"/>
              <a:buChar char="•"/>
              <a:defRPr/>
            </a:lvl2pPr>
            <a:lvl3pPr marL="857228" indent="-171446">
              <a:buFont typeface="Arial"/>
              <a:buChar char="•"/>
              <a:defRPr/>
            </a:lvl3pPr>
            <a:lvl4pPr marL="1201311" indent="-172637">
              <a:buFont typeface="Arial" pitchFamily="34" charset="0"/>
              <a:buChar char="•"/>
              <a:defRPr sz="12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3"/>
            <a:endParaRPr lang="en-US" dirty="0"/>
          </a:p>
        </p:txBody>
      </p:sp>
    </p:spTree>
    <p:extLst>
      <p:ext uri="{BB962C8B-B14F-4D97-AF65-F5344CB8AC3E}">
        <p14:creationId xmlns:p14="http://schemas.microsoft.com/office/powerpoint/2010/main" val="15998668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9" name="Rectangle 8"/>
          <p:cNvSpPr/>
          <p:nvPr userDrawn="1"/>
        </p:nvSpPr>
        <p:spPr>
          <a:xfrm>
            <a:off x="0" y="4130393"/>
            <a:ext cx="9144000" cy="1026319"/>
          </a:xfrm>
          <a:prstGeom prst="rect">
            <a:avLst/>
          </a:prstGeom>
          <a:solidFill>
            <a:srgbClr val="004986">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fontAlgn="auto">
              <a:spcBef>
                <a:spcPts val="0"/>
              </a:spcBef>
              <a:spcAft>
                <a:spcPts val="0"/>
              </a:spcAft>
            </a:pPr>
            <a:endParaRPr lang="en-US" sz="1013" dirty="0">
              <a:solidFill>
                <a:prstClr val="white"/>
              </a:solidFill>
            </a:endParaRPr>
          </a:p>
        </p:txBody>
      </p:sp>
      <p:sp>
        <p:nvSpPr>
          <p:cNvPr id="2" name="Title 1"/>
          <p:cNvSpPr>
            <a:spLocks noGrp="1"/>
          </p:cNvSpPr>
          <p:nvPr>
            <p:ph type="ctrTitle" hasCustomPrompt="1"/>
          </p:nvPr>
        </p:nvSpPr>
        <p:spPr>
          <a:xfrm>
            <a:off x="696191" y="331037"/>
            <a:ext cx="6858000" cy="558786"/>
          </a:xfrm>
        </p:spPr>
        <p:txBody>
          <a:bodyPr anchor="b"/>
          <a:lstStyle>
            <a:lvl1pPr algn="l">
              <a:defRPr sz="2813">
                <a:solidFill>
                  <a:srgbClr val="004986"/>
                </a:solidFill>
              </a:defRPr>
            </a:lvl1pPr>
          </a:lstStyle>
          <a:p>
            <a:r>
              <a:rPr lang="en-US" dirty="0"/>
              <a:t>Click to edit master title style</a:t>
            </a:r>
          </a:p>
        </p:txBody>
      </p:sp>
      <p:sp>
        <p:nvSpPr>
          <p:cNvPr id="8" name="Text Placeholder 10"/>
          <p:cNvSpPr>
            <a:spLocks noGrp="1"/>
          </p:cNvSpPr>
          <p:nvPr>
            <p:ph type="body" sz="quarter" idx="10"/>
          </p:nvPr>
        </p:nvSpPr>
        <p:spPr>
          <a:xfrm>
            <a:off x="1143000" y="1312644"/>
            <a:ext cx="6858000" cy="2601241"/>
          </a:xfrm>
          <a:prstGeom prst="rect">
            <a:avLst/>
          </a:prstGeom>
        </p:spPr>
        <p:txBody>
          <a:bodyPr/>
          <a:lstStyle>
            <a:lvl1pPr>
              <a:defRPr b="0" i="0">
                <a:solidFill>
                  <a:schemeClr val="tx1"/>
                </a:solidFill>
                <a:latin typeface="Avenir Medium" charset="0"/>
                <a:ea typeface="Avenir Medium" charset="0"/>
                <a:cs typeface="Avenir Medium" charset="0"/>
              </a:defRPr>
            </a:lvl1pPr>
          </a:lstStyle>
          <a:p>
            <a:pPr lvl="0"/>
            <a:r>
              <a:rPr lang="en-US" dirty="0"/>
              <a:t>Click to edit Master text styles</a:t>
            </a:r>
          </a:p>
        </p:txBody>
      </p:sp>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572377" y="4403503"/>
            <a:ext cx="1381125" cy="480632"/>
          </a:xfrm>
          <a:prstGeom prst="rect">
            <a:avLst/>
          </a:prstGeom>
        </p:spPr>
      </p:pic>
      <p:sp>
        <p:nvSpPr>
          <p:cNvPr id="7" name="Slide Number Placeholder 2">
            <a:extLst>
              <a:ext uri="{FF2B5EF4-FFF2-40B4-BE49-F238E27FC236}">
                <a16:creationId xmlns:a16="http://schemas.microsoft.com/office/drawing/2014/main" id="{744C5B27-04AF-BE43-B33A-1213C024881D}"/>
              </a:ext>
            </a:extLst>
          </p:cNvPr>
          <p:cNvSpPr>
            <a:spLocks noGrp="1"/>
          </p:cNvSpPr>
          <p:nvPr>
            <p:ph type="sldNum" sz="quarter" idx="11"/>
          </p:nvPr>
        </p:nvSpPr>
        <p:spPr>
          <a:xfrm>
            <a:off x="46518" y="4935998"/>
            <a:ext cx="348095" cy="273844"/>
          </a:xfrm>
          <a:prstGeom prst="rect">
            <a:avLst/>
          </a:prstGeom>
        </p:spPr>
        <p:txBody>
          <a:bodyPr/>
          <a:lstStyle>
            <a:lvl1pPr>
              <a:defRPr sz="675" b="1" i="0">
                <a:solidFill>
                  <a:srgbClr val="004986"/>
                </a:solidFill>
                <a:latin typeface="Calibri" panose="020F0502020204030204" pitchFamily="34" charset="0"/>
                <a:cs typeface="Calibri" panose="020F0502020204030204" pitchFamily="34" charset="0"/>
              </a:defRPr>
            </a:lvl1pPr>
          </a:lstStyle>
          <a:p>
            <a:fld id="{FC4ACFE8-D096-2541-B423-85B6908FFA9E}" type="slidenum">
              <a:rPr lang="en-US" smtClean="0"/>
              <a:pPr/>
              <a:t>‹#›</a:t>
            </a:fld>
            <a:endParaRPr lang="en-US" dirty="0"/>
          </a:p>
        </p:txBody>
      </p:sp>
    </p:spTree>
    <p:extLst>
      <p:ext uri="{BB962C8B-B14F-4D97-AF65-F5344CB8AC3E}">
        <p14:creationId xmlns:p14="http://schemas.microsoft.com/office/powerpoint/2010/main" val="26511712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4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p>
        </p:txBody>
      </p:sp>
      <p:sp>
        <p:nvSpPr>
          <p:cNvPr id="5" name="Text Placeholder 4"/>
          <p:cNvSpPr>
            <a:spLocks noGrp="1"/>
          </p:cNvSpPr>
          <p:nvPr>
            <p:ph type="body" sz="quarter" idx="10"/>
          </p:nvPr>
        </p:nvSpPr>
        <p:spPr>
          <a:xfrm>
            <a:off x="228600" y="720800"/>
            <a:ext cx="8686800" cy="3908353"/>
          </a:xfrm>
        </p:spPr>
        <p:txBody>
          <a:bodyPr/>
          <a:lstStyle>
            <a:lvl1pPr>
              <a:defRPr sz="1800"/>
            </a:lvl1pPr>
            <a:lvl2pPr marL="557199" indent="-214308">
              <a:buFont typeface="Arial"/>
              <a:buChar char="•"/>
              <a:defRPr/>
            </a:lvl2pPr>
            <a:lvl3pPr marL="857228" indent="-171446">
              <a:buFont typeface="Arial"/>
              <a:buChar char="•"/>
              <a:defRPr/>
            </a:lvl3pPr>
            <a:lvl4pPr marL="1201311" indent="-172637">
              <a:buFont typeface="Arial" pitchFamily="34" charset="0"/>
              <a:buChar char="•"/>
              <a:defRPr sz="12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3"/>
            <a:endParaRPr lang="en-US" dirty="0"/>
          </a:p>
        </p:txBody>
      </p:sp>
    </p:spTree>
    <p:extLst>
      <p:ext uri="{BB962C8B-B14F-4D97-AF65-F5344CB8AC3E}">
        <p14:creationId xmlns:p14="http://schemas.microsoft.com/office/powerpoint/2010/main" val="4795638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Title &amp; Content with Yellow">
    <p:spTree>
      <p:nvGrpSpPr>
        <p:cNvPr id="1" name=""/>
        <p:cNvGrpSpPr/>
        <p:nvPr/>
      </p:nvGrpSpPr>
      <p:grpSpPr>
        <a:xfrm>
          <a:off x="0" y="0"/>
          <a:ext cx="0" cy="0"/>
          <a:chOff x="0" y="0"/>
          <a:chExt cx="0" cy="0"/>
        </a:xfrm>
      </p:grpSpPr>
      <p:sp>
        <p:nvSpPr>
          <p:cNvPr id="8" name="Text Placeholder 10"/>
          <p:cNvSpPr>
            <a:spLocks noGrp="1"/>
          </p:cNvSpPr>
          <p:nvPr>
            <p:ph type="body" sz="quarter" idx="10"/>
          </p:nvPr>
        </p:nvSpPr>
        <p:spPr>
          <a:xfrm>
            <a:off x="671948" y="1312644"/>
            <a:ext cx="5290703" cy="2601241"/>
          </a:xfrm>
          <a:prstGeom prst="rect">
            <a:avLst/>
          </a:prstGeom>
        </p:spPr>
        <p:txBody>
          <a:bodyPr/>
          <a:lstStyle>
            <a:lvl1pPr marL="0" indent="0">
              <a:buNone/>
              <a:defRPr sz="1800" b="0" i="0">
                <a:solidFill>
                  <a:schemeClr val="tx1"/>
                </a:solidFill>
                <a:latin typeface="+mn-lt"/>
                <a:ea typeface="Avenir Medium" charset="0"/>
                <a:cs typeface="Avenir Medium" charset="0"/>
              </a:defRPr>
            </a:lvl1pPr>
          </a:lstStyle>
          <a:p>
            <a:pPr lvl="0"/>
            <a:r>
              <a:rPr lang="en-US" dirty="0"/>
              <a:t>Click to edit Master text styles</a:t>
            </a:r>
          </a:p>
          <a:p>
            <a:pPr lvl="1"/>
            <a:r>
              <a:rPr lang="en-US" dirty="0"/>
              <a:t>Click to add</a:t>
            </a:r>
          </a:p>
        </p:txBody>
      </p:sp>
      <p:sp>
        <p:nvSpPr>
          <p:cNvPr id="2" name="Title 1">
            <a:extLst>
              <a:ext uri="{FF2B5EF4-FFF2-40B4-BE49-F238E27FC236}">
                <a16:creationId xmlns:a16="http://schemas.microsoft.com/office/drawing/2014/main" id="{0621DA85-2908-C341-8C0E-865BBE0243CA}"/>
              </a:ext>
            </a:extLst>
          </p:cNvPr>
          <p:cNvSpPr>
            <a:spLocks noGrp="1"/>
          </p:cNvSpPr>
          <p:nvPr>
            <p:ph type="title"/>
          </p:nvPr>
        </p:nvSpPr>
        <p:spPr/>
        <p:txBody>
          <a:bodyPr/>
          <a:lstStyle/>
          <a:p>
            <a:r>
              <a:rPr lang="en-US"/>
              <a:t>Click to edit Master title style</a:t>
            </a:r>
          </a:p>
        </p:txBody>
      </p:sp>
      <p:sp>
        <p:nvSpPr>
          <p:cNvPr id="6" name="Text Placeholder 5">
            <a:extLst>
              <a:ext uri="{FF2B5EF4-FFF2-40B4-BE49-F238E27FC236}">
                <a16:creationId xmlns:a16="http://schemas.microsoft.com/office/drawing/2014/main" id="{DA04B1F3-9F3F-FB4B-A1A7-FDACDD76B4FB}"/>
              </a:ext>
            </a:extLst>
          </p:cNvPr>
          <p:cNvSpPr>
            <a:spLocks noGrp="1"/>
          </p:cNvSpPr>
          <p:nvPr>
            <p:ph type="body" sz="quarter" idx="11"/>
          </p:nvPr>
        </p:nvSpPr>
        <p:spPr>
          <a:xfrm>
            <a:off x="671514" y="919448"/>
            <a:ext cx="4483894" cy="205740"/>
          </a:xfrm>
          <a:prstGeom prst="rect">
            <a:avLst/>
          </a:prstGeom>
          <a:solidFill>
            <a:srgbClr val="FFDA66"/>
          </a:solidFill>
        </p:spPr>
        <p:txBody>
          <a:bodyPr anchor="ctr" anchorCtr="0"/>
          <a:lstStyle>
            <a:lvl1pPr marL="0" indent="0">
              <a:buNone/>
              <a:defRPr sz="1013" b="1">
                <a:solidFill>
                  <a:srgbClr val="004986"/>
                </a:solidFill>
              </a:defRPr>
            </a:lvl1pPr>
            <a:lvl2pPr marL="342892" indent="0">
              <a:buNone/>
              <a:defRPr sz="1013" b="1">
                <a:solidFill>
                  <a:srgbClr val="004986"/>
                </a:solidFill>
              </a:defRPr>
            </a:lvl2pPr>
            <a:lvl3pPr marL="685783" indent="0">
              <a:buNone/>
              <a:defRPr sz="1013" b="1">
                <a:solidFill>
                  <a:srgbClr val="004986"/>
                </a:solidFill>
              </a:defRPr>
            </a:lvl3pPr>
            <a:lvl4pPr marL="1028675" indent="0">
              <a:buNone/>
              <a:defRPr sz="1013" b="1">
                <a:solidFill>
                  <a:srgbClr val="004986"/>
                </a:solidFill>
              </a:defRPr>
            </a:lvl4pPr>
            <a:lvl5pPr marL="1371566" indent="0">
              <a:buNone/>
              <a:defRPr sz="1013" b="1">
                <a:solidFill>
                  <a:srgbClr val="004986"/>
                </a:solidFill>
              </a:defRPr>
            </a:lvl5pPr>
          </a:lstStyle>
          <a:p>
            <a:pPr lvl="0"/>
            <a:r>
              <a:rPr lang="en-US" dirty="0"/>
              <a:t>Click to edit Master text styles</a:t>
            </a:r>
          </a:p>
        </p:txBody>
      </p:sp>
    </p:spTree>
    <p:extLst>
      <p:ext uri="{BB962C8B-B14F-4D97-AF65-F5344CB8AC3E}">
        <p14:creationId xmlns:p14="http://schemas.microsoft.com/office/powerpoint/2010/main" val="298940362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4655" y="1562937"/>
            <a:ext cx="6734507" cy="1688241"/>
          </a:xfrm>
        </p:spPr>
        <p:txBody>
          <a:bodyPr/>
          <a:lstStyle/>
          <a:p>
            <a:r>
              <a:rPr lang="en-US"/>
              <a:t>Click to edit Master title style</a:t>
            </a:r>
          </a:p>
        </p:txBody>
      </p:sp>
      <p:sp>
        <p:nvSpPr>
          <p:cNvPr id="3" name="Date Placeholder 2">
            <a:extLst>
              <a:ext uri="{FF2B5EF4-FFF2-40B4-BE49-F238E27FC236}">
                <a16:creationId xmlns:a16="http://schemas.microsoft.com/office/drawing/2014/main" id="{F452C891-92AF-BF4E-A5DF-B48ABFD01EBF}"/>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0AE29D08-DEE4-2440-96CD-2A553FD7EF7C}"/>
              </a:ext>
            </a:extLst>
          </p:cNvPr>
          <p:cNvSpPr>
            <a:spLocks noGrp="1"/>
          </p:cNvSpPr>
          <p:nvPr>
            <p:ph type="ftr" sz="quarter" idx="11"/>
          </p:nvPr>
        </p:nvSpPr>
        <p:spPr/>
        <p:txBody>
          <a:bodyPr/>
          <a:lstStyle/>
          <a:p>
            <a:r>
              <a:rPr lang="en-US"/>
              <a:t>INFORMATION NOT RELEASABLE TO THE PUBLIC UNLESS AUTHORIZED BY LAW: </a:t>
            </a:r>
          </a:p>
        </p:txBody>
      </p:sp>
      <p:sp>
        <p:nvSpPr>
          <p:cNvPr id="5" name="Slide Number Placeholder 4">
            <a:extLst>
              <a:ext uri="{FF2B5EF4-FFF2-40B4-BE49-F238E27FC236}">
                <a16:creationId xmlns:a16="http://schemas.microsoft.com/office/drawing/2014/main" id="{D8EC4B84-457D-5A43-AE00-4E8DDDEE0E9F}"/>
              </a:ext>
            </a:extLst>
          </p:cNvPr>
          <p:cNvSpPr>
            <a:spLocks noGrp="1"/>
          </p:cNvSpPr>
          <p:nvPr>
            <p:ph type="sldNum" sz="quarter" idx="12"/>
          </p:nvPr>
        </p:nvSpPr>
        <p:spPr/>
        <p:txBody>
          <a:bodyPr/>
          <a:lstStyle/>
          <a:p>
            <a:fld id="{48F63A3B-78C7-47BE-AE5E-E10140E04643}" type="slidenum">
              <a:rPr lang="en-US" smtClean="0"/>
              <a:pPr/>
              <a:t>‹#›</a:t>
            </a:fld>
            <a:endParaRPr lang="en-US"/>
          </a:p>
        </p:txBody>
      </p:sp>
      <p:sp>
        <p:nvSpPr>
          <p:cNvPr id="9" name="Text Placeholder 8">
            <a:extLst>
              <a:ext uri="{FF2B5EF4-FFF2-40B4-BE49-F238E27FC236}">
                <a16:creationId xmlns:a16="http://schemas.microsoft.com/office/drawing/2014/main" id="{4C986063-5590-2540-AD01-371777DB5AE9}"/>
              </a:ext>
            </a:extLst>
          </p:cNvPr>
          <p:cNvSpPr>
            <a:spLocks noGrp="1"/>
          </p:cNvSpPr>
          <p:nvPr>
            <p:ph type="body" sz="quarter" idx="13" hasCustomPrompt="1"/>
          </p:nvPr>
        </p:nvSpPr>
        <p:spPr>
          <a:xfrm>
            <a:off x="624655" y="3422505"/>
            <a:ext cx="6734507" cy="628650"/>
          </a:xfrm>
          <a:prstGeom prst="rect">
            <a:avLst/>
          </a:prstGeom>
        </p:spPr>
        <p:txBody>
          <a:bodyPr/>
          <a:lstStyle>
            <a:lvl1pPr marL="0" indent="0">
              <a:buNone/>
              <a:defRPr>
                <a:solidFill>
                  <a:schemeClr val="bg1"/>
                </a:solidFill>
              </a:defRPr>
            </a:lvl1pPr>
            <a:lvl2pPr marL="342900" indent="0">
              <a:buNone/>
              <a:defRPr>
                <a:solidFill>
                  <a:schemeClr val="bg1"/>
                </a:solidFill>
              </a:defRPr>
            </a:lvl2pPr>
            <a:lvl3pPr marL="685800" indent="0">
              <a:buNone/>
              <a:defRPr>
                <a:solidFill>
                  <a:schemeClr val="bg1"/>
                </a:solidFill>
              </a:defRPr>
            </a:lvl3pPr>
            <a:lvl4pPr marL="1028700" indent="0">
              <a:buNone/>
              <a:defRPr>
                <a:solidFill>
                  <a:schemeClr val="bg1"/>
                </a:solidFill>
              </a:defRPr>
            </a:lvl4pPr>
            <a:lvl5pPr marL="1371600" indent="0">
              <a:buNone/>
              <a:defRPr>
                <a:solidFill>
                  <a:schemeClr val="bg1"/>
                </a:solidFill>
              </a:defRPr>
            </a:lvl5pPr>
          </a:lstStyle>
          <a:p>
            <a:pPr lvl="0"/>
            <a:r>
              <a:rPr lang="en-US"/>
              <a:t>Subtitle</a:t>
            </a:r>
          </a:p>
        </p:txBody>
      </p:sp>
    </p:spTree>
    <p:extLst>
      <p:ext uri="{BB962C8B-B14F-4D97-AF65-F5344CB8AC3E}">
        <p14:creationId xmlns:p14="http://schemas.microsoft.com/office/powerpoint/2010/main" val="35611941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9" name="Rectangle 8"/>
          <p:cNvSpPr/>
          <p:nvPr userDrawn="1"/>
        </p:nvSpPr>
        <p:spPr>
          <a:xfrm>
            <a:off x="0" y="4117181"/>
            <a:ext cx="9144000" cy="1026319"/>
          </a:xfrm>
          <a:prstGeom prst="rect">
            <a:avLst/>
          </a:prstGeom>
          <a:solidFill>
            <a:srgbClr val="0049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 name="Title 1"/>
          <p:cNvSpPr>
            <a:spLocks noGrp="1"/>
          </p:cNvSpPr>
          <p:nvPr>
            <p:ph type="ctrTitle" hasCustomPrompt="1"/>
          </p:nvPr>
        </p:nvSpPr>
        <p:spPr>
          <a:xfrm>
            <a:off x="696191" y="331037"/>
            <a:ext cx="6858000" cy="558786"/>
          </a:xfrm>
        </p:spPr>
        <p:txBody>
          <a:bodyPr anchor="b"/>
          <a:lstStyle>
            <a:lvl1pPr algn="l">
              <a:defRPr sz="3750">
                <a:solidFill>
                  <a:srgbClr val="004986"/>
                </a:solidFill>
              </a:defRPr>
            </a:lvl1pPr>
          </a:lstStyle>
          <a:p>
            <a:r>
              <a:rPr lang="en-US"/>
              <a:t>Click to edit master title style</a:t>
            </a:r>
          </a:p>
        </p:txBody>
      </p:sp>
      <p:sp>
        <p:nvSpPr>
          <p:cNvPr id="8" name="Text Placeholder 10"/>
          <p:cNvSpPr>
            <a:spLocks noGrp="1"/>
          </p:cNvSpPr>
          <p:nvPr>
            <p:ph type="body" sz="quarter" idx="10"/>
          </p:nvPr>
        </p:nvSpPr>
        <p:spPr>
          <a:xfrm>
            <a:off x="696191" y="985385"/>
            <a:ext cx="6858000" cy="2941722"/>
          </a:xfrm>
          <a:prstGeom prst="rect">
            <a:avLst/>
          </a:prstGeom>
        </p:spPr>
        <p:txBody>
          <a:bodyPr/>
          <a:lstStyle>
            <a:lvl1pPr>
              <a:defRPr b="0" i="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lvl="0"/>
            <a:r>
              <a:rPr lang="en-US"/>
              <a:t>Click to edit Master text styles</a:t>
            </a:r>
          </a:p>
        </p:txBody>
      </p:sp>
      <p:pic>
        <p:nvPicPr>
          <p:cNvPr id="6" name="Picture 5" descr="Centers for Medicare &amp; Medicaid Service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572375" y="4403503"/>
            <a:ext cx="1381125" cy="480632"/>
          </a:xfrm>
          <a:prstGeom prst="rect">
            <a:avLst/>
          </a:prstGeom>
        </p:spPr>
      </p:pic>
      <p:sp>
        <p:nvSpPr>
          <p:cNvPr id="25" name="Footer Placeholder 10">
            <a:extLst>
              <a:ext uri="{FF2B5EF4-FFF2-40B4-BE49-F238E27FC236}">
                <a16:creationId xmlns:a16="http://schemas.microsoft.com/office/drawing/2014/main" id="{14E83814-5EA9-C949-932B-64096ABC107C}"/>
              </a:ext>
            </a:extLst>
          </p:cNvPr>
          <p:cNvSpPr>
            <a:spLocks noGrp="1"/>
          </p:cNvSpPr>
          <p:nvPr/>
        </p:nvSpPr>
        <p:spPr>
          <a:xfrm>
            <a:off x="3583004" y="4519010"/>
            <a:ext cx="4114800" cy="365125"/>
          </a:xfrm>
          <a:prstGeom prst="rect">
            <a:avLst/>
          </a:prstGeom>
        </p:spPr>
        <p:style>
          <a:lnRef idx="0">
            <a:scrgbClr r="0" g="0" b="0"/>
          </a:lnRef>
          <a:fillRef idx="0">
            <a:scrgbClr r="0" g="0" b="0"/>
          </a:fillRef>
          <a:effectRef idx="0">
            <a:scrgbClr r="0" g="0" b="0"/>
          </a:effectRef>
          <a:fontRef idx="major"/>
        </p:style>
        <p:txBody>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endParaRPr lang="en-US"/>
          </a:p>
        </p:txBody>
      </p:sp>
      <p:sp>
        <p:nvSpPr>
          <p:cNvPr id="27" name="Date Placeholder 3">
            <a:extLst>
              <a:ext uri="{FF2B5EF4-FFF2-40B4-BE49-F238E27FC236}">
                <a16:creationId xmlns:a16="http://schemas.microsoft.com/office/drawing/2014/main" id="{6154B9DD-26C6-7D40-9996-2C42CA136E00}"/>
              </a:ext>
            </a:extLst>
          </p:cNvPr>
          <p:cNvSpPr>
            <a:spLocks noGrp="1"/>
          </p:cNvSpPr>
          <p:nvPr>
            <p:ph type="dt" sz="half" idx="11"/>
          </p:nvPr>
        </p:nvSpPr>
        <p:spPr>
          <a:xfrm>
            <a:off x="628650" y="4767263"/>
            <a:ext cx="2057400" cy="273844"/>
          </a:xfrm>
          <a:prstGeom prst="rect">
            <a:avLst/>
          </a:prstGeom>
        </p:spPr>
        <p:txBody>
          <a:bodyPr/>
          <a:lstStyle/>
          <a:p>
            <a:endParaRPr lang="en-US"/>
          </a:p>
        </p:txBody>
      </p:sp>
      <p:sp>
        <p:nvSpPr>
          <p:cNvPr id="28" name="Footer Placeholder 4">
            <a:extLst>
              <a:ext uri="{FF2B5EF4-FFF2-40B4-BE49-F238E27FC236}">
                <a16:creationId xmlns:a16="http://schemas.microsoft.com/office/drawing/2014/main" id="{F7A32B59-52F2-1D4E-8130-7FC2452037F0}"/>
              </a:ext>
            </a:extLst>
          </p:cNvPr>
          <p:cNvSpPr>
            <a:spLocks noGrp="1"/>
          </p:cNvSpPr>
          <p:nvPr>
            <p:ph type="ftr" sz="quarter" idx="12"/>
          </p:nvPr>
        </p:nvSpPr>
        <p:spPr>
          <a:xfrm>
            <a:off x="3028950" y="4767263"/>
            <a:ext cx="3086100" cy="273844"/>
          </a:xfrm>
          <a:prstGeom prst="rect">
            <a:avLst/>
          </a:prstGeom>
        </p:spPr>
        <p:txBody>
          <a:bodyPr/>
          <a:lstStyle/>
          <a:p>
            <a:r>
              <a:rPr lang="en-US"/>
              <a:t>INFORMATION NOT RELEASABLE TO THE PUBLIC UNLESS AUTHORIZED BY LAW: </a:t>
            </a:r>
          </a:p>
        </p:txBody>
      </p:sp>
      <p:sp>
        <p:nvSpPr>
          <p:cNvPr id="16" name="Slide Number Placeholder 5">
            <a:extLst>
              <a:ext uri="{FF2B5EF4-FFF2-40B4-BE49-F238E27FC236}">
                <a16:creationId xmlns:a16="http://schemas.microsoft.com/office/drawing/2014/main" id="{1F38A660-4B4B-094A-A964-F0000BC79708}"/>
              </a:ext>
            </a:extLst>
          </p:cNvPr>
          <p:cNvSpPr>
            <a:spLocks noGrp="1"/>
          </p:cNvSpPr>
          <p:nvPr>
            <p:ph type="sldNum" sz="quarter" idx="4"/>
          </p:nvPr>
        </p:nvSpPr>
        <p:spPr>
          <a:xfrm>
            <a:off x="7228114" y="4767263"/>
            <a:ext cx="344261" cy="273844"/>
          </a:xfrm>
          <a:prstGeom prst="rect">
            <a:avLst/>
          </a:prstGeom>
        </p:spPr>
        <p:txBody>
          <a:bodyPr vert="horz" lIns="91440" tIns="45720" rIns="91440" bIns="45720" rtlCol="0" anchor="ctr"/>
          <a:lstStyle>
            <a:lvl1pPr algn="l">
              <a:defRPr sz="900">
                <a:solidFill>
                  <a:schemeClr val="bg1"/>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14298878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sp>
        <p:nvSpPr>
          <p:cNvPr id="9" name="Rectangle 8"/>
          <p:cNvSpPr/>
          <p:nvPr userDrawn="1"/>
        </p:nvSpPr>
        <p:spPr>
          <a:xfrm>
            <a:off x="0" y="4130386"/>
            <a:ext cx="9144000" cy="1026319"/>
          </a:xfrm>
          <a:prstGeom prst="rect">
            <a:avLst/>
          </a:prstGeom>
          <a:solidFill>
            <a:srgbClr val="0049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 name="Title 1"/>
          <p:cNvSpPr>
            <a:spLocks noGrp="1"/>
          </p:cNvSpPr>
          <p:nvPr>
            <p:ph type="ctrTitle" hasCustomPrompt="1"/>
          </p:nvPr>
        </p:nvSpPr>
        <p:spPr>
          <a:xfrm>
            <a:off x="696191" y="331037"/>
            <a:ext cx="7408394" cy="558786"/>
          </a:xfrm>
        </p:spPr>
        <p:txBody>
          <a:bodyPr anchor="b"/>
          <a:lstStyle>
            <a:lvl1pPr algn="l">
              <a:defRPr sz="3750">
                <a:solidFill>
                  <a:srgbClr val="004986"/>
                </a:solidFill>
              </a:defRPr>
            </a:lvl1pPr>
          </a:lstStyle>
          <a:p>
            <a:r>
              <a:rPr lang="en-US"/>
              <a:t>Click to edit master title style</a:t>
            </a:r>
          </a:p>
        </p:txBody>
      </p:sp>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572375" y="4403503"/>
            <a:ext cx="1381125" cy="480632"/>
          </a:xfrm>
          <a:prstGeom prst="rect">
            <a:avLst/>
          </a:prstGeom>
        </p:spPr>
      </p:pic>
      <p:sp>
        <p:nvSpPr>
          <p:cNvPr id="4" name="Table Placeholder 3">
            <a:extLst>
              <a:ext uri="{FF2B5EF4-FFF2-40B4-BE49-F238E27FC236}">
                <a16:creationId xmlns:a16="http://schemas.microsoft.com/office/drawing/2014/main" id="{04E1EECE-B442-2B40-AE12-01C2243E511D}"/>
              </a:ext>
            </a:extLst>
          </p:cNvPr>
          <p:cNvSpPr>
            <a:spLocks noGrp="1"/>
          </p:cNvSpPr>
          <p:nvPr>
            <p:ph type="tbl" sz="quarter" idx="10"/>
          </p:nvPr>
        </p:nvSpPr>
        <p:spPr>
          <a:xfrm>
            <a:off x="696516" y="1004888"/>
            <a:ext cx="7408069" cy="2868216"/>
          </a:xfrm>
          <a:prstGeom prst="rect">
            <a:avLst/>
          </a:prstGeom>
        </p:spPr>
        <p:txBody>
          <a:bodyPr/>
          <a:lstStyle/>
          <a:p>
            <a:endParaRPr lang="en-US"/>
          </a:p>
        </p:txBody>
      </p:sp>
      <p:sp>
        <p:nvSpPr>
          <p:cNvPr id="8" name="Footer Placeholder 10">
            <a:extLst>
              <a:ext uri="{FF2B5EF4-FFF2-40B4-BE49-F238E27FC236}">
                <a16:creationId xmlns:a16="http://schemas.microsoft.com/office/drawing/2014/main" id="{11BDECC5-A2D2-AF4C-AAA5-A3BCBDD7686C}"/>
              </a:ext>
            </a:extLst>
          </p:cNvPr>
          <p:cNvSpPr>
            <a:spLocks noGrp="1"/>
          </p:cNvSpPr>
          <p:nvPr userDrawn="1"/>
        </p:nvSpPr>
        <p:spPr>
          <a:xfrm>
            <a:off x="3583004" y="4519010"/>
            <a:ext cx="4114800" cy="365125"/>
          </a:xfrm>
          <a:prstGeom prst="rect">
            <a:avLst/>
          </a:prstGeom>
        </p:spPr>
        <p:style>
          <a:lnRef idx="0">
            <a:scrgbClr r="0" g="0" b="0"/>
          </a:lnRef>
          <a:fillRef idx="0">
            <a:scrgbClr r="0" g="0" b="0"/>
          </a:fillRef>
          <a:effectRef idx="0">
            <a:scrgbClr r="0" g="0" b="0"/>
          </a:effectRef>
          <a:fontRef idx="major"/>
        </p:style>
        <p:txBody>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endParaRPr lang="en-US"/>
          </a:p>
        </p:txBody>
      </p:sp>
      <p:sp>
        <p:nvSpPr>
          <p:cNvPr id="11" name="Date Placeholder 3">
            <a:extLst>
              <a:ext uri="{FF2B5EF4-FFF2-40B4-BE49-F238E27FC236}">
                <a16:creationId xmlns:a16="http://schemas.microsoft.com/office/drawing/2014/main" id="{176CEDFF-6B9B-A741-BA79-C3C971A1CC67}"/>
              </a:ext>
            </a:extLst>
          </p:cNvPr>
          <p:cNvSpPr>
            <a:spLocks noGrp="1"/>
          </p:cNvSpPr>
          <p:nvPr>
            <p:ph type="dt" sz="half" idx="11"/>
          </p:nvPr>
        </p:nvSpPr>
        <p:spPr>
          <a:xfrm>
            <a:off x="628650" y="4767263"/>
            <a:ext cx="2057400" cy="273844"/>
          </a:xfrm>
          <a:prstGeom prst="rect">
            <a:avLst/>
          </a:prstGeom>
        </p:spPr>
        <p:txBody>
          <a:bodyPr/>
          <a:lstStyle/>
          <a:p>
            <a:endParaRPr lang="en-US"/>
          </a:p>
        </p:txBody>
      </p:sp>
      <p:sp>
        <p:nvSpPr>
          <p:cNvPr id="12" name="Footer Placeholder 4">
            <a:extLst>
              <a:ext uri="{FF2B5EF4-FFF2-40B4-BE49-F238E27FC236}">
                <a16:creationId xmlns:a16="http://schemas.microsoft.com/office/drawing/2014/main" id="{CEE5D163-1CF3-154C-BF7D-0CA5A4F4F1C3}"/>
              </a:ext>
            </a:extLst>
          </p:cNvPr>
          <p:cNvSpPr>
            <a:spLocks noGrp="1"/>
          </p:cNvSpPr>
          <p:nvPr>
            <p:ph type="ftr" sz="quarter" idx="12"/>
          </p:nvPr>
        </p:nvSpPr>
        <p:spPr>
          <a:xfrm>
            <a:off x="3028950" y="4767263"/>
            <a:ext cx="3086100" cy="273844"/>
          </a:xfrm>
          <a:prstGeom prst="rect">
            <a:avLst/>
          </a:prstGeom>
        </p:spPr>
        <p:txBody>
          <a:bodyPr/>
          <a:lstStyle/>
          <a:p>
            <a:r>
              <a:rPr lang="en-US"/>
              <a:t>INFORMATION NOT RELEASABLE TO THE PUBLIC UNLESS AUTHORIZED BY LAW: </a:t>
            </a:r>
          </a:p>
        </p:txBody>
      </p:sp>
      <p:sp>
        <p:nvSpPr>
          <p:cNvPr id="10" name="Slide Number Placeholder 5">
            <a:extLst>
              <a:ext uri="{FF2B5EF4-FFF2-40B4-BE49-F238E27FC236}">
                <a16:creationId xmlns:a16="http://schemas.microsoft.com/office/drawing/2014/main" id="{FE044AB7-FD65-C94B-BEC6-5EBBD51832E5}"/>
              </a:ext>
            </a:extLst>
          </p:cNvPr>
          <p:cNvSpPr>
            <a:spLocks noGrp="1"/>
          </p:cNvSpPr>
          <p:nvPr>
            <p:ph type="sldNum" sz="quarter" idx="4"/>
          </p:nvPr>
        </p:nvSpPr>
        <p:spPr>
          <a:xfrm>
            <a:off x="7228114" y="4767263"/>
            <a:ext cx="344261" cy="273844"/>
          </a:xfrm>
          <a:prstGeom prst="rect">
            <a:avLst/>
          </a:prstGeom>
        </p:spPr>
        <p:txBody>
          <a:bodyPr vert="horz" lIns="91440" tIns="45720" rIns="91440" bIns="45720" rtlCol="0" anchor="ctr"/>
          <a:lstStyle>
            <a:lvl1pPr algn="l">
              <a:defRPr sz="900">
                <a:solidFill>
                  <a:schemeClr val="bg1"/>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80016001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3_Title Slide">
    <p:spTree>
      <p:nvGrpSpPr>
        <p:cNvPr id="1" name=""/>
        <p:cNvGrpSpPr/>
        <p:nvPr/>
      </p:nvGrpSpPr>
      <p:grpSpPr>
        <a:xfrm>
          <a:off x="0" y="0"/>
          <a:ext cx="0" cy="0"/>
          <a:chOff x="0" y="0"/>
          <a:chExt cx="0" cy="0"/>
        </a:xfrm>
      </p:grpSpPr>
      <p:sp>
        <p:nvSpPr>
          <p:cNvPr id="9" name="Rectangle 8"/>
          <p:cNvSpPr/>
          <p:nvPr userDrawn="1"/>
        </p:nvSpPr>
        <p:spPr>
          <a:xfrm>
            <a:off x="0" y="4130386"/>
            <a:ext cx="9144000" cy="1026319"/>
          </a:xfrm>
          <a:prstGeom prst="rect">
            <a:avLst/>
          </a:prstGeom>
          <a:solidFill>
            <a:srgbClr val="0049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 name="Title 1"/>
          <p:cNvSpPr>
            <a:spLocks noGrp="1"/>
          </p:cNvSpPr>
          <p:nvPr>
            <p:ph type="ctrTitle" hasCustomPrompt="1"/>
          </p:nvPr>
        </p:nvSpPr>
        <p:spPr>
          <a:xfrm>
            <a:off x="696191" y="331037"/>
            <a:ext cx="7408394" cy="558786"/>
          </a:xfrm>
        </p:spPr>
        <p:txBody>
          <a:bodyPr anchor="b"/>
          <a:lstStyle>
            <a:lvl1pPr algn="l">
              <a:defRPr sz="3750">
                <a:solidFill>
                  <a:srgbClr val="004986"/>
                </a:solidFill>
              </a:defRPr>
            </a:lvl1pPr>
          </a:lstStyle>
          <a:p>
            <a:r>
              <a:rPr lang="en-US"/>
              <a:t>Click to edit master title style</a:t>
            </a:r>
          </a:p>
        </p:txBody>
      </p:sp>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572375" y="4403503"/>
            <a:ext cx="1381125" cy="480632"/>
          </a:xfrm>
          <a:prstGeom prst="rect">
            <a:avLst/>
          </a:prstGeom>
        </p:spPr>
      </p:pic>
      <p:sp>
        <p:nvSpPr>
          <p:cNvPr id="5" name="Picture Placeholder 4">
            <a:extLst>
              <a:ext uri="{FF2B5EF4-FFF2-40B4-BE49-F238E27FC236}">
                <a16:creationId xmlns:a16="http://schemas.microsoft.com/office/drawing/2014/main" id="{3D6ACE7E-5779-2749-A63F-69BA099D0957}"/>
              </a:ext>
            </a:extLst>
          </p:cNvPr>
          <p:cNvSpPr>
            <a:spLocks noGrp="1"/>
          </p:cNvSpPr>
          <p:nvPr>
            <p:ph type="pic" sz="quarter" idx="10"/>
          </p:nvPr>
        </p:nvSpPr>
        <p:spPr>
          <a:xfrm>
            <a:off x="696913" y="981776"/>
            <a:ext cx="2527300" cy="3031423"/>
          </a:xfrm>
          <a:prstGeom prst="rect">
            <a:avLst/>
          </a:prstGeom>
        </p:spPr>
        <p:txBody>
          <a:bodyPr/>
          <a:lstStyle/>
          <a:p>
            <a:endParaRPr lang="en-US"/>
          </a:p>
        </p:txBody>
      </p:sp>
      <p:sp>
        <p:nvSpPr>
          <p:cNvPr id="8" name="Text Placeholder 7">
            <a:extLst>
              <a:ext uri="{FF2B5EF4-FFF2-40B4-BE49-F238E27FC236}">
                <a16:creationId xmlns:a16="http://schemas.microsoft.com/office/drawing/2014/main" id="{F2474F26-DC81-CE4A-9849-AD502DCD63CE}"/>
              </a:ext>
            </a:extLst>
          </p:cNvPr>
          <p:cNvSpPr>
            <a:spLocks noGrp="1"/>
          </p:cNvSpPr>
          <p:nvPr>
            <p:ph type="body" sz="quarter" idx="11"/>
          </p:nvPr>
        </p:nvSpPr>
        <p:spPr>
          <a:xfrm>
            <a:off x="3340100" y="981075"/>
            <a:ext cx="4764088" cy="3032125"/>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10">
            <a:extLst>
              <a:ext uri="{FF2B5EF4-FFF2-40B4-BE49-F238E27FC236}">
                <a16:creationId xmlns:a16="http://schemas.microsoft.com/office/drawing/2014/main" id="{02DE0AC4-BCC0-7747-8E35-F754FCC287E2}"/>
              </a:ext>
            </a:extLst>
          </p:cNvPr>
          <p:cNvSpPr>
            <a:spLocks noGrp="1"/>
          </p:cNvSpPr>
          <p:nvPr userDrawn="1"/>
        </p:nvSpPr>
        <p:spPr>
          <a:xfrm>
            <a:off x="3583004" y="4519010"/>
            <a:ext cx="4114800" cy="365125"/>
          </a:xfrm>
          <a:prstGeom prst="rect">
            <a:avLst/>
          </a:prstGeom>
        </p:spPr>
        <p:style>
          <a:lnRef idx="0">
            <a:scrgbClr r="0" g="0" b="0"/>
          </a:lnRef>
          <a:fillRef idx="0">
            <a:scrgbClr r="0" g="0" b="0"/>
          </a:fillRef>
          <a:effectRef idx="0">
            <a:scrgbClr r="0" g="0" b="0"/>
          </a:effectRef>
          <a:fontRef idx="major"/>
        </p:style>
        <p:txBody>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endParaRPr lang="en-US"/>
          </a:p>
        </p:txBody>
      </p:sp>
      <p:sp>
        <p:nvSpPr>
          <p:cNvPr id="12" name="Date Placeholder 3">
            <a:extLst>
              <a:ext uri="{FF2B5EF4-FFF2-40B4-BE49-F238E27FC236}">
                <a16:creationId xmlns:a16="http://schemas.microsoft.com/office/drawing/2014/main" id="{96209D1D-CF5F-FA43-BB59-F1E677BAD40D}"/>
              </a:ext>
            </a:extLst>
          </p:cNvPr>
          <p:cNvSpPr>
            <a:spLocks noGrp="1"/>
          </p:cNvSpPr>
          <p:nvPr>
            <p:ph type="dt" sz="half" idx="12"/>
          </p:nvPr>
        </p:nvSpPr>
        <p:spPr>
          <a:xfrm>
            <a:off x="628650" y="4767263"/>
            <a:ext cx="2057400" cy="273844"/>
          </a:xfrm>
          <a:prstGeom prst="rect">
            <a:avLst/>
          </a:prstGeom>
        </p:spPr>
        <p:txBody>
          <a:bodyPr/>
          <a:lstStyle/>
          <a:p>
            <a:endParaRPr lang="en-US"/>
          </a:p>
        </p:txBody>
      </p:sp>
      <p:sp>
        <p:nvSpPr>
          <p:cNvPr id="13" name="Footer Placeholder 4">
            <a:extLst>
              <a:ext uri="{FF2B5EF4-FFF2-40B4-BE49-F238E27FC236}">
                <a16:creationId xmlns:a16="http://schemas.microsoft.com/office/drawing/2014/main" id="{CBBCAD72-2B27-1E4B-B3DB-432D006729DE}"/>
              </a:ext>
            </a:extLst>
          </p:cNvPr>
          <p:cNvSpPr>
            <a:spLocks noGrp="1"/>
          </p:cNvSpPr>
          <p:nvPr>
            <p:ph type="ftr" sz="quarter" idx="13"/>
          </p:nvPr>
        </p:nvSpPr>
        <p:spPr>
          <a:xfrm>
            <a:off x="3028950" y="4767263"/>
            <a:ext cx="3086100" cy="273844"/>
          </a:xfrm>
          <a:prstGeom prst="rect">
            <a:avLst/>
          </a:prstGeom>
        </p:spPr>
        <p:txBody>
          <a:bodyPr/>
          <a:lstStyle/>
          <a:p>
            <a:r>
              <a:rPr lang="en-US"/>
              <a:t>INFORMATION NOT RELEASABLE TO THE PUBLIC UNLESS AUTHORIZED BY LAW: </a:t>
            </a:r>
          </a:p>
        </p:txBody>
      </p:sp>
      <p:sp>
        <p:nvSpPr>
          <p:cNvPr id="11" name="Slide Number Placeholder 5">
            <a:extLst>
              <a:ext uri="{FF2B5EF4-FFF2-40B4-BE49-F238E27FC236}">
                <a16:creationId xmlns:a16="http://schemas.microsoft.com/office/drawing/2014/main" id="{9FCF8D2C-F720-E04C-8BAA-8E3D608222C5}"/>
              </a:ext>
            </a:extLst>
          </p:cNvPr>
          <p:cNvSpPr>
            <a:spLocks noGrp="1"/>
          </p:cNvSpPr>
          <p:nvPr>
            <p:ph type="sldNum" sz="quarter" idx="4"/>
          </p:nvPr>
        </p:nvSpPr>
        <p:spPr>
          <a:xfrm>
            <a:off x="7228114" y="4767263"/>
            <a:ext cx="344261" cy="273844"/>
          </a:xfrm>
          <a:prstGeom prst="rect">
            <a:avLst/>
          </a:prstGeom>
        </p:spPr>
        <p:txBody>
          <a:bodyPr vert="horz" lIns="91440" tIns="45720" rIns="91440" bIns="45720" rtlCol="0" anchor="ctr"/>
          <a:lstStyle>
            <a:lvl1pPr algn="l">
              <a:defRPr sz="900">
                <a:solidFill>
                  <a:schemeClr val="bg1"/>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3648588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3_Title Slide">
    <p:spTree>
      <p:nvGrpSpPr>
        <p:cNvPr id="1" name=""/>
        <p:cNvGrpSpPr/>
        <p:nvPr/>
      </p:nvGrpSpPr>
      <p:grpSpPr>
        <a:xfrm>
          <a:off x="0" y="0"/>
          <a:ext cx="0" cy="0"/>
          <a:chOff x="0" y="0"/>
          <a:chExt cx="0" cy="0"/>
        </a:xfrm>
      </p:grpSpPr>
      <p:sp>
        <p:nvSpPr>
          <p:cNvPr id="9" name="Rectangle 8"/>
          <p:cNvSpPr/>
          <p:nvPr userDrawn="1"/>
        </p:nvSpPr>
        <p:spPr>
          <a:xfrm>
            <a:off x="0" y="4130386"/>
            <a:ext cx="9144000" cy="1026319"/>
          </a:xfrm>
          <a:prstGeom prst="rect">
            <a:avLst/>
          </a:prstGeom>
          <a:solidFill>
            <a:srgbClr val="0049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2" name="Title 1"/>
          <p:cNvSpPr>
            <a:spLocks noGrp="1"/>
          </p:cNvSpPr>
          <p:nvPr>
            <p:ph type="ctrTitle" hasCustomPrompt="1"/>
          </p:nvPr>
        </p:nvSpPr>
        <p:spPr>
          <a:xfrm>
            <a:off x="696191" y="331037"/>
            <a:ext cx="7408394" cy="558786"/>
          </a:xfrm>
        </p:spPr>
        <p:txBody>
          <a:bodyPr anchor="b"/>
          <a:lstStyle>
            <a:lvl1pPr algn="l">
              <a:defRPr sz="3750">
                <a:solidFill>
                  <a:srgbClr val="004986"/>
                </a:solidFill>
              </a:defRPr>
            </a:lvl1pPr>
          </a:lstStyle>
          <a:p>
            <a:r>
              <a:rPr lang="en-US" dirty="0"/>
              <a:t>Click to edit master title style</a:t>
            </a:r>
          </a:p>
        </p:txBody>
      </p:sp>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572375" y="4403503"/>
            <a:ext cx="1381125" cy="480632"/>
          </a:xfrm>
          <a:prstGeom prst="rect">
            <a:avLst/>
          </a:prstGeom>
        </p:spPr>
      </p:pic>
      <p:sp>
        <p:nvSpPr>
          <p:cNvPr id="5" name="Picture Placeholder 4">
            <a:extLst>
              <a:ext uri="{FF2B5EF4-FFF2-40B4-BE49-F238E27FC236}">
                <a16:creationId xmlns:a16="http://schemas.microsoft.com/office/drawing/2014/main" id="{3D6ACE7E-5779-2749-A63F-69BA099D0957}"/>
              </a:ext>
            </a:extLst>
          </p:cNvPr>
          <p:cNvSpPr>
            <a:spLocks noGrp="1"/>
          </p:cNvSpPr>
          <p:nvPr>
            <p:ph type="pic" sz="quarter" idx="10"/>
          </p:nvPr>
        </p:nvSpPr>
        <p:spPr>
          <a:xfrm>
            <a:off x="696913" y="981776"/>
            <a:ext cx="2527300" cy="3031423"/>
          </a:xfrm>
          <a:prstGeom prst="rect">
            <a:avLst/>
          </a:prstGeom>
        </p:spPr>
        <p:txBody>
          <a:bodyPr/>
          <a:lstStyle/>
          <a:p>
            <a:endParaRPr lang="en-US" dirty="0"/>
          </a:p>
        </p:txBody>
      </p:sp>
      <p:sp>
        <p:nvSpPr>
          <p:cNvPr id="8" name="Text Placeholder 7">
            <a:extLst>
              <a:ext uri="{FF2B5EF4-FFF2-40B4-BE49-F238E27FC236}">
                <a16:creationId xmlns:a16="http://schemas.microsoft.com/office/drawing/2014/main" id="{F2474F26-DC81-CE4A-9849-AD502DCD63CE}"/>
              </a:ext>
            </a:extLst>
          </p:cNvPr>
          <p:cNvSpPr>
            <a:spLocks noGrp="1"/>
          </p:cNvSpPr>
          <p:nvPr>
            <p:ph type="body" sz="quarter" idx="11"/>
          </p:nvPr>
        </p:nvSpPr>
        <p:spPr>
          <a:xfrm>
            <a:off x="3340100" y="981075"/>
            <a:ext cx="4764088" cy="3032125"/>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10">
            <a:extLst>
              <a:ext uri="{FF2B5EF4-FFF2-40B4-BE49-F238E27FC236}">
                <a16:creationId xmlns:a16="http://schemas.microsoft.com/office/drawing/2014/main" id="{02DE0AC4-BCC0-7747-8E35-F754FCC287E2}"/>
              </a:ext>
            </a:extLst>
          </p:cNvPr>
          <p:cNvSpPr>
            <a:spLocks noGrp="1"/>
          </p:cNvSpPr>
          <p:nvPr userDrawn="1"/>
        </p:nvSpPr>
        <p:spPr>
          <a:xfrm>
            <a:off x="3583004" y="4519010"/>
            <a:ext cx="4114800" cy="365125"/>
          </a:xfrm>
          <a:prstGeom prst="rect">
            <a:avLst/>
          </a:prstGeom>
        </p:spPr>
        <p:style>
          <a:lnRef idx="0">
            <a:scrgbClr r="0" g="0" b="0"/>
          </a:lnRef>
          <a:fillRef idx="0">
            <a:scrgbClr r="0" g="0" b="0"/>
          </a:fillRef>
          <a:effectRef idx="0">
            <a:scrgbClr r="0" g="0" b="0"/>
          </a:effectRef>
          <a:fontRef idx="major"/>
        </p:style>
        <p:txBody>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endParaRPr lang="en-US" dirty="0"/>
          </a:p>
        </p:txBody>
      </p:sp>
      <p:sp>
        <p:nvSpPr>
          <p:cNvPr id="12" name="Date Placeholder 3">
            <a:extLst>
              <a:ext uri="{FF2B5EF4-FFF2-40B4-BE49-F238E27FC236}">
                <a16:creationId xmlns:a16="http://schemas.microsoft.com/office/drawing/2014/main" id="{96209D1D-CF5F-FA43-BB59-F1E677BAD40D}"/>
              </a:ext>
            </a:extLst>
          </p:cNvPr>
          <p:cNvSpPr>
            <a:spLocks noGrp="1"/>
          </p:cNvSpPr>
          <p:nvPr>
            <p:ph type="dt" sz="half" idx="12"/>
          </p:nvPr>
        </p:nvSpPr>
        <p:spPr>
          <a:xfrm>
            <a:off x="628650" y="4767263"/>
            <a:ext cx="2057400" cy="273844"/>
          </a:xfrm>
          <a:prstGeom prst="rect">
            <a:avLst/>
          </a:prstGeom>
        </p:spPr>
        <p:txBody>
          <a:bodyPr/>
          <a:lstStyle/>
          <a:p>
            <a:endParaRPr lang="en-US" dirty="0"/>
          </a:p>
        </p:txBody>
      </p:sp>
      <p:sp>
        <p:nvSpPr>
          <p:cNvPr id="13" name="Footer Placeholder 4">
            <a:extLst>
              <a:ext uri="{FF2B5EF4-FFF2-40B4-BE49-F238E27FC236}">
                <a16:creationId xmlns:a16="http://schemas.microsoft.com/office/drawing/2014/main" id="{CBBCAD72-2B27-1E4B-B3DB-432D006729DE}"/>
              </a:ext>
            </a:extLst>
          </p:cNvPr>
          <p:cNvSpPr>
            <a:spLocks noGrp="1"/>
          </p:cNvSpPr>
          <p:nvPr>
            <p:ph type="ftr" sz="quarter" idx="13"/>
          </p:nvPr>
        </p:nvSpPr>
        <p:spPr>
          <a:xfrm>
            <a:off x="3028950" y="4767263"/>
            <a:ext cx="3086100" cy="273844"/>
          </a:xfrm>
          <a:prstGeom prst="rect">
            <a:avLst/>
          </a:prstGeom>
        </p:spPr>
        <p:txBody>
          <a:bodyPr/>
          <a:lstStyle/>
          <a:p>
            <a:endParaRPr lang="en-US" dirty="0"/>
          </a:p>
        </p:txBody>
      </p:sp>
      <p:sp>
        <p:nvSpPr>
          <p:cNvPr id="11" name="Slide Number Placeholder 5">
            <a:extLst>
              <a:ext uri="{FF2B5EF4-FFF2-40B4-BE49-F238E27FC236}">
                <a16:creationId xmlns:a16="http://schemas.microsoft.com/office/drawing/2014/main" id="{9FCF8D2C-F720-E04C-8BAA-8E3D608222C5}"/>
              </a:ext>
            </a:extLst>
          </p:cNvPr>
          <p:cNvSpPr>
            <a:spLocks noGrp="1"/>
          </p:cNvSpPr>
          <p:nvPr>
            <p:ph type="sldNum" sz="quarter" idx="4"/>
          </p:nvPr>
        </p:nvSpPr>
        <p:spPr>
          <a:xfrm>
            <a:off x="7228114" y="4767263"/>
            <a:ext cx="344261" cy="273844"/>
          </a:xfrm>
          <a:prstGeom prst="rect">
            <a:avLst/>
          </a:prstGeom>
        </p:spPr>
        <p:txBody>
          <a:bodyPr vert="horz" lIns="91440" tIns="45720" rIns="91440" bIns="45720" rtlCol="0" anchor="ctr"/>
          <a:lstStyle>
            <a:lvl1pPr algn="l">
              <a:defRPr sz="900">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79731093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22465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4656" y="1562938"/>
            <a:ext cx="6734507" cy="1688241"/>
          </a:xfrm>
        </p:spPr>
        <p:txBody>
          <a:bodyPr/>
          <a:lstStyle/>
          <a:p>
            <a:r>
              <a:rPr lang="en-US"/>
              <a:t>Click to edit Master title style</a:t>
            </a:r>
          </a:p>
        </p:txBody>
      </p:sp>
      <p:sp>
        <p:nvSpPr>
          <p:cNvPr id="3" name="Date Placeholder 2">
            <a:extLst>
              <a:ext uri="{FF2B5EF4-FFF2-40B4-BE49-F238E27FC236}">
                <a16:creationId xmlns:a16="http://schemas.microsoft.com/office/drawing/2014/main" id="{F452C891-92AF-BF4E-A5DF-B48ABFD01EBF}"/>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0AE29D08-DEE4-2440-96CD-2A553FD7EF7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8EC4B84-457D-5A43-AE00-4E8DDDEE0E9F}"/>
              </a:ext>
            </a:extLst>
          </p:cNvPr>
          <p:cNvSpPr>
            <a:spLocks noGrp="1"/>
          </p:cNvSpPr>
          <p:nvPr>
            <p:ph type="sldNum" sz="quarter" idx="12"/>
          </p:nvPr>
        </p:nvSpPr>
        <p:spPr/>
        <p:txBody>
          <a:bodyPr/>
          <a:lstStyle/>
          <a:p>
            <a:fld id="{48F63A3B-78C7-47BE-AE5E-E10140E04643}" type="slidenum">
              <a:rPr lang="en-US" smtClean="0"/>
              <a:pPr/>
              <a:t>‹#›</a:t>
            </a:fld>
            <a:endParaRPr lang="en-US"/>
          </a:p>
        </p:txBody>
      </p:sp>
      <p:sp>
        <p:nvSpPr>
          <p:cNvPr id="9" name="Text Placeholder 8">
            <a:extLst>
              <a:ext uri="{FF2B5EF4-FFF2-40B4-BE49-F238E27FC236}">
                <a16:creationId xmlns:a16="http://schemas.microsoft.com/office/drawing/2014/main" id="{4C986063-5590-2540-AD01-371777DB5AE9}"/>
              </a:ext>
            </a:extLst>
          </p:cNvPr>
          <p:cNvSpPr>
            <a:spLocks noGrp="1"/>
          </p:cNvSpPr>
          <p:nvPr>
            <p:ph type="body" sz="quarter" idx="13" hasCustomPrompt="1"/>
          </p:nvPr>
        </p:nvSpPr>
        <p:spPr>
          <a:xfrm>
            <a:off x="624656" y="3422505"/>
            <a:ext cx="6734507" cy="628650"/>
          </a:xfrm>
          <a:prstGeom prst="rect">
            <a:avLst/>
          </a:prstGeom>
        </p:spPr>
        <p:txBody>
          <a:bodyPr/>
          <a:lstStyle>
            <a:lvl1pPr marL="0" indent="0">
              <a:buNone/>
              <a:defRPr>
                <a:solidFill>
                  <a:schemeClr val="bg1"/>
                </a:solidFill>
              </a:defRPr>
            </a:lvl1pPr>
            <a:lvl2pPr marL="342892" indent="0">
              <a:buNone/>
              <a:defRPr>
                <a:solidFill>
                  <a:schemeClr val="bg1"/>
                </a:solidFill>
              </a:defRPr>
            </a:lvl2pPr>
            <a:lvl3pPr marL="685783" indent="0">
              <a:buNone/>
              <a:defRPr>
                <a:solidFill>
                  <a:schemeClr val="bg1"/>
                </a:solidFill>
              </a:defRPr>
            </a:lvl3pPr>
            <a:lvl4pPr marL="1028675" indent="0">
              <a:buNone/>
              <a:defRPr>
                <a:solidFill>
                  <a:schemeClr val="bg1"/>
                </a:solidFill>
              </a:defRPr>
            </a:lvl4pPr>
            <a:lvl5pPr marL="1371566" indent="0">
              <a:buNone/>
              <a:defRPr>
                <a:solidFill>
                  <a:schemeClr val="bg1"/>
                </a:solidFill>
              </a:defRPr>
            </a:lvl5pPr>
          </a:lstStyle>
          <a:p>
            <a:pPr lvl="0"/>
            <a:r>
              <a:rPr lang="en-US"/>
              <a:t>Subtitle</a:t>
            </a:r>
          </a:p>
        </p:txBody>
      </p:sp>
    </p:spTree>
    <p:extLst>
      <p:ext uri="{BB962C8B-B14F-4D97-AF65-F5344CB8AC3E}">
        <p14:creationId xmlns:p14="http://schemas.microsoft.com/office/powerpoint/2010/main" val="309204355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9" name="Rectangle 8"/>
          <p:cNvSpPr/>
          <p:nvPr userDrawn="1"/>
        </p:nvSpPr>
        <p:spPr>
          <a:xfrm>
            <a:off x="0" y="4117182"/>
            <a:ext cx="9144000" cy="1026319"/>
          </a:xfrm>
          <a:prstGeom prst="rect">
            <a:avLst/>
          </a:prstGeom>
          <a:solidFill>
            <a:srgbClr val="0049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 name="Title 1"/>
          <p:cNvSpPr>
            <a:spLocks noGrp="1"/>
          </p:cNvSpPr>
          <p:nvPr>
            <p:ph type="ctrTitle" hasCustomPrompt="1"/>
          </p:nvPr>
        </p:nvSpPr>
        <p:spPr>
          <a:xfrm>
            <a:off x="696191" y="331037"/>
            <a:ext cx="6858000" cy="558786"/>
          </a:xfrm>
        </p:spPr>
        <p:txBody>
          <a:bodyPr anchor="b"/>
          <a:lstStyle>
            <a:lvl1pPr algn="l">
              <a:defRPr sz="3750">
                <a:solidFill>
                  <a:srgbClr val="004986"/>
                </a:solidFill>
              </a:defRPr>
            </a:lvl1pPr>
          </a:lstStyle>
          <a:p>
            <a:r>
              <a:rPr lang="en-US"/>
              <a:t>Click to edit master title style</a:t>
            </a:r>
          </a:p>
        </p:txBody>
      </p:sp>
      <p:sp>
        <p:nvSpPr>
          <p:cNvPr id="8" name="Text Placeholder 10"/>
          <p:cNvSpPr>
            <a:spLocks noGrp="1"/>
          </p:cNvSpPr>
          <p:nvPr>
            <p:ph type="body" sz="quarter" idx="10"/>
          </p:nvPr>
        </p:nvSpPr>
        <p:spPr>
          <a:xfrm>
            <a:off x="696191" y="985385"/>
            <a:ext cx="6858000" cy="2941722"/>
          </a:xfrm>
          <a:prstGeom prst="rect">
            <a:avLst/>
          </a:prstGeom>
        </p:spPr>
        <p:txBody>
          <a:bodyPr/>
          <a:lstStyle>
            <a:lvl1pPr>
              <a:defRPr b="0" i="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lvl="0"/>
            <a:r>
              <a:rPr lang="en-US"/>
              <a:t>Click to edit Master text styles</a:t>
            </a:r>
          </a:p>
        </p:txBody>
      </p:sp>
      <p:pic>
        <p:nvPicPr>
          <p:cNvPr id="6" name="Picture 5" descr="Centers for Medicare &amp; Medicaid Service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572376" y="4403503"/>
            <a:ext cx="1381125" cy="480632"/>
          </a:xfrm>
          <a:prstGeom prst="rect">
            <a:avLst/>
          </a:prstGeom>
        </p:spPr>
      </p:pic>
      <p:sp>
        <p:nvSpPr>
          <p:cNvPr id="25" name="Footer Placeholder 10">
            <a:extLst>
              <a:ext uri="{FF2B5EF4-FFF2-40B4-BE49-F238E27FC236}">
                <a16:creationId xmlns:a16="http://schemas.microsoft.com/office/drawing/2014/main" id="{14E83814-5EA9-C949-932B-64096ABC107C}"/>
              </a:ext>
            </a:extLst>
          </p:cNvPr>
          <p:cNvSpPr>
            <a:spLocks noGrp="1"/>
          </p:cNvSpPr>
          <p:nvPr/>
        </p:nvSpPr>
        <p:spPr>
          <a:xfrm>
            <a:off x="3583004" y="4519011"/>
            <a:ext cx="4114800" cy="365125"/>
          </a:xfrm>
          <a:prstGeom prst="rect">
            <a:avLst/>
          </a:prstGeom>
        </p:spPr>
        <p:style>
          <a:lnRef idx="0">
            <a:scrgbClr r="0" g="0" b="0"/>
          </a:lnRef>
          <a:fillRef idx="0">
            <a:scrgbClr r="0" g="0" b="0"/>
          </a:fillRef>
          <a:effectRef idx="0">
            <a:scrgbClr r="0" g="0" b="0"/>
          </a:effectRef>
          <a:fontRef idx="major"/>
        </p:style>
        <p:txBody>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endParaRPr lang="en-US" sz="1800"/>
          </a:p>
        </p:txBody>
      </p:sp>
      <p:sp>
        <p:nvSpPr>
          <p:cNvPr id="16" name="Slide Number Placeholder 5">
            <a:extLst>
              <a:ext uri="{FF2B5EF4-FFF2-40B4-BE49-F238E27FC236}">
                <a16:creationId xmlns:a16="http://schemas.microsoft.com/office/drawing/2014/main" id="{1F38A660-4B4B-094A-A964-F0000BC79708}"/>
              </a:ext>
            </a:extLst>
          </p:cNvPr>
          <p:cNvSpPr>
            <a:spLocks noGrp="1"/>
          </p:cNvSpPr>
          <p:nvPr>
            <p:ph type="sldNum" sz="quarter" idx="4"/>
          </p:nvPr>
        </p:nvSpPr>
        <p:spPr>
          <a:xfrm>
            <a:off x="7228115" y="4767264"/>
            <a:ext cx="344261" cy="273844"/>
          </a:xfrm>
          <a:prstGeom prst="rect">
            <a:avLst/>
          </a:prstGeom>
        </p:spPr>
        <p:txBody>
          <a:bodyPr vert="horz" lIns="91440" tIns="45720" rIns="91440" bIns="45720" rtlCol="0" anchor="ctr"/>
          <a:lstStyle>
            <a:lvl1pPr algn="l">
              <a:defRPr sz="900">
                <a:solidFill>
                  <a:schemeClr val="bg1"/>
                </a:solidFill>
              </a:defRPr>
            </a:lvl1pPr>
          </a:lstStyle>
          <a:p>
            <a:fld id="{48F63A3B-78C7-47BE-AE5E-E10140E04643}" type="slidenum">
              <a:rPr lang="en-US" smtClean="0"/>
              <a:pPr/>
              <a:t>‹#›</a:t>
            </a:fld>
            <a:endParaRPr lang="en-US"/>
          </a:p>
        </p:txBody>
      </p:sp>
      <p:sp>
        <p:nvSpPr>
          <p:cNvPr id="3" name="Text Placeholder 10">
            <a:extLst>
              <a:ext uri="{FF2B5EF4-FFF2-40B4-BE49-F238E27FC236}">
                <a16:creationId xmlns:a16="http://schemas.microsoft.com/office/drawing/2014/main" id="{DA3DD35B-DF95-D537-8F5E-B451A29D2F73}"/>
              </a:ext>
            </a:extLst>
          </p:cNvPr>
          <p:cNvSpPr>
            <a:spLocks noGrp="1"/>
          </p:cNvSpPr>
          <p:nvPr>
            <p:ph type="body" sz="quarter" idx="13"/>
          </p:nvPr>
        </p:nvSpPr>
        <p:spPr>
          <a:xfrm>
            <a:off x="-6212983" y="3433325"/>
            <a:ext cx="6858000" cy="2941722"/>
          </a:xfrm>
          <a:prstGeom prst="rect">
            <a:avLst/>
          </a:prstGeom>
        </p:spPr>
        <p:txBody>
          <a:bodyPr/>
          <a:lstStyle>
            <a:lvl1pPr>
              <a:defRPr b="0" i="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212735177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sp>
        <p:nvSpPr>
          <p:cNvPr id="9" name="Rectangle 8"/>
          <p:cNvSpPr/>
          <p:nvPr userDrawn="1"/>
        </p:nvSpPr>
        <p:spPr>
          <a:xfrm>
            <a:off x="0" y="4130387"/>
            <a:ext cx="9144000" cy="1026319"/>
          </a:xfrm>
          <a:prstGeom prst="rect">
            <a:avLst/>
          </a:prstGeom>
          <a:solidFill>
            <a:srgbClr val="0049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 name="Title 1"/>
          <p:cNvSpPr>
            <a:spLocks noGrp="1"/>
          </p:cNvSpPr>
          <p:nvPr>
            <p:ph type="ctrTitle" hasCustomPrompt="1"/>
          </p:nvPr>
        </p:nvSpPr>
        <p:spPr>
          <a:xfrm>
            <a:off x="696192" y="331037"/>
            <a:ext cx="7408394" cy="558786"/>
          </a:xfrm>
        </p:spPr>
        <p:txBody>
          <a:bodyPr anchor="b"/>
          <a:lstStyle>
            <a:lvl1pPr algn="l">
              <a:defRPr sz="3750">
                <a:solidFill>
                  <a:srgbClr val="004986"/>
                </a:solidFill>
              </a:defRPr>
            </a:lvl1pPr>
          </a:lstStyle>
          <a:p>
            <a:r>
              <a:rPr lang="en-US"/>
              <a:t>Click to edit master title style</a:t>
            </a:r>
          </a:p>
        </p:txBody>
      </p:sp>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572376" y="4403503"/>
            <a:ext cx="1381125" cy="480632"/>
          </a:xfrm>
          <a:prstGeom prst="rect">
            <a:avLst/>
          </a:prstGeom>
        </p:spPr>
      </p:pic>
      <p:sp>
        <p:nvSpPr>
          <p:cNvPr id="4" name="Table Placeholder 3">
            <a:extLst>
              <a:ext uri="{FF2B5EF4-FFF2-40B4-BE49-F238E27FC236}">
                <a16:creationId xmlns:a16="http://schemas.microsoft.com/office/drawing/2014/main" id="{04E1EECE-B442-2B40-AE12-01C2243E511D}"/>
              </a:ext>
            </a:extLst>
          </p:cNvPr>
          <p:cNvSpPr>
            <a:spLocks noGrp="1"/>
          </p:cNvSpPr>
          <p:nvPr>
            <p:ph type="tbl" sz="quarter" idx="10"/>
          </p:nvPr>
        </p:nvSpPr>
        <p:spPr>
          <a:xfrm>
            <a:off x="696517" y="1004888"/>
            <a:ext cx="7408069" cy="2868216"/>
          </a:xfrm>
          <a:prstGeom prst="rect">
            <a:avLst/>
          </a:prstGeom>
        </p:spPr>
        <p:txBody>
          <a:bodyPr/>
          <a:lstStyle/>
          <a:p>
            <a:endParaRPr lang="en-US"/>
          </a:p>
        </p:txBody>
      </p:sp>
      <p:sp>
        <p:nvSpPr>
          <p:cNvPr id="8" name="Footer Placeholder 10">
            <a:extLst>
              <a:ext uri="{FF2B5EF4-FFF2-40B4-BE49-F238E27FC236}">
                <a16:creationId xmlns:a16="http://schemas.microsoft.com/office/drawing/2014/main" id="{11BDECC5-A2D2-AF4C-AAA5-A3BCBDD7686C}"/>
              </a:ext>
            </a:extLst>
          </p:cNvPr>
          <p:cNvSpPr>
            <a:spLocks noGrp="1"/>
          </p:cNvSpPr>
          <p:nvPr userDrawn="1"/>
        </p:nvSpPr>
        <p:spPr>
          <a:xfrm>
            <a:off x="3583004" y="4519011"/>
            <a:ext cx="4114800" cy="365125"/>
          </a:xfrm>
          <a:prstGeom prst="rect">
            <a:avLst/>
          </a:prstGeom>
        </p:spPr>
        <p:style>
          <a:lnRef idx="0">
            <a:scrgbClr r="0" g="0" b="0"/>
          </a:lnRef>
          <a:fillRef idx="0">
            <a:scrgbClr r="0" g="0" b="0"/>
          </a:fillRef>
          <a:effectRef idx="0">
            <a:scrgbClr r="0" g="0" b="0"/>
          </a:effectRef>
          <a:fontRef idx="major"/>
        </p:style>
        <p:txBody>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endParaRPr lang="en-US" sz="1800"/>
          </a:p>
        </p:txBody>
      </p:sp>
      <p:sp>
        <p:nvSpPr>
          <p:cNvPr id="11" name="Date Placeholder 3">
            <a:extLst>
              <a:ext uri="{FF2B5EF4-FFF2-40B4-BE49-F238E27FC236}">
                <a16:creationId xmlns:a16="http://schemas.microsoft.com/office/drawing/2014/main" id="{176CEDFF-6B9B-A741-BA79-C3C971A1CC67}"/>
              </a:ext>
            </a:extLst>
          </p:cNvPr>
          <p:cNvSpPr>
            <a:spLocks noGrp="1"/>
          </p:cNvSpPr>
          <p:nvPr>
            <p:ph type="dt" sz="half" idx="11"/>
          </p:nvPr>
        </p:nvSpPr>
        <p:spPr>
          <a:xfrm>
            <a:off x="628650" y="4767264"/>
            <a:ext cx="2057400" cy="273844"/>
          </a:xfrm>
          <a:prstGeom prst="rect">
            <a:avLst/>
          </a:prstGeom>
        </p:spPr>
        <p:txBody>
          <a:bodyPr/>
          <a:lstStyle/>
          <a:p>
            <a:endParaRPr lang="en-US"/>
          </a:p>
        </p:txBody>
      </p:sp>
      <p:sp>
        <p:nvSpPr>
          <p:cNvPr id="12" name="Footer Placeholder 4">
            <a:extLst>
              <a:ext uri="{FF2B5EF4-FFF2-40B4-BE49-F238E27FC236}">
                <a16:creationId xmlns:a16="http://schemas.microsoft.com/office/drawing/2014/main" id="{CEE5D163-1CF3-154C-BF7D-0CA5A4F4F1C3}"/>
              </a:ext>
            </a:extLst>
          </p:cNvPr>
          <p:cNvSpPr>
            <a:spLocks noGrp="1"/>
          </p:cNvSpPr>
          <p:nvPr>
            <p:ph type="ftr" sz="quarter" idx="12"/>
          </p:nvPr>
        </p:nvSpPr>
        <p:spPr>
          <a:xfrm>
            <a:off x="3028950" y="4767264"/>
            <a:ext cx="3086100" cy="273844"/>
          </a:xfrm>
          <a:prstGeom prst="rect">
            <a:avLst/>
          </a:prstGeom>
        </p:spPr>
        <p:txBody>
          <a:bodyPr/>
          <a:lstStyle/>
          <a:p>
            <a:endParaRPr lang="en-US"/>
          </a:p>
        </p:txBody>
      </p:sp>
      <p:sp>
        <p:nvSpPr>
          <p:cNvPr id="10" name="Slide Number Placeholder 5">
            <a:extLst>
              <a:ext uri="{FF2B5EF4-FFF2-40B4-BE49-F238E27FC236}">
                <a16:creationId xmlns:a16="http://schemas.microsoft.com/office/drawing/2014/main" id="{FE044AB7-FD65-C94B-BEC6-5EBBD51832E5}"/>
              </a:ext>
            </a:extLst>
          </p:cNvPr>
          <p:cNvSpPr>
            <a:spLocks noGrp="1"/>
          </p:cNvSpPr>
          <p:nvPr>
            <p:ph type="sldNum" sz="quarter" idx="4"/>
          </p:nvPr>
        </p:nvSpPr>
        <p:spPr>
          <a:xfrm>
            <a:off x="7228115" y="4767264"/>
            <a:ext cx="344261" cy="273844"/>
          </a:xfrm>
          <a:prstGeom prst="rect">
            <a:avLst/>
          </a:prstGeom>
        </p:spPr>
        <p:txBody>
          <a:bodyPr vert="horz" lIns="91440" tIns="45720" rIns="91440" bIns="45720" rtlCol="0" anchor="ctr"/>
          <a:lstStyle>
            <a:lvl1pPr algn="l">
              <a:defRPr sz="900">
                <a:solidFill>
                  <a:schemeClr val="bg1"/>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424081640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3_Title Slide">
    <p:spTree>
      <p:nvGrpSpPr>
        <p:cNvPr id="1" name=""/>
        <p:cNvGrpSpPr/>
        <p:nvPr/>
      </p:nvGrpSpPr>
      <p:grpSpPr>
        <a:xfrm>
          <a:off x="0" y="0"/>
          <a:ext cx="0" cy="0"/>
          <a:chOff x="0" y="0"/>
          <a:chExt cx="0" cy="0"/>
        </a:xfrm>
      </p:grpSpPr>
      <p:sp>
        <p:nvSpPr>
          <p:cNvPr id="9" name="Rectangle 8"/>
          <p:cNvSpPr/>
          <p:nvPr userDrawn="1"/>
        </p:nvSpPr>
        <p:spPr>
          <a:xfrm>
            <a:off x="0" y="4130387"/>
            <a:ext cx="9144000" cy="1026319"/>
          </a:xfrm>
          <a:prstGeom prst="rect">
            <a:avLst/>
          </a:prstGeom>
          <a:solidFill>
            <a:srgbClr val="0049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 name="Title 1"/>
          <p:cNvSpPr>
            <a:spLocks noGrp="1"/>
          </p:cNvSpPr>
          <p:nvPr>
            <p:ph type="ctrTitle" hasCustomPrompt="1"/>
          </p:nvPr>
        </p:nvSpPr>
        <p:spPr>
          <a:xfrm>
            <a:off x="696192" y="331037"/>
            <a:ext cx="7408394" cy="558786"/>
          </a:xfrm>
        </p:spPr>
        <p:txBody>
          <a:bodyPr anchor="b"/>
          <a:lstStyle>
            <a:lvl1pPr algn="l">
              <a:defRPr sz="3750">
                <a:solidFill>
                  <a:srgbClr val="004986"/>
                </a:solidFill>
              </a:defRPr>
            </a:lvl1pPr>
          </a:lstStyle>
          <a:p>
            <a:r>
              <a:rPr lang="en-US"/>
              <a:t>Click to edit master title style</a:t>
            </a:r>
          </a:p>
        </p:txBody>
      </p:sp>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572376" y="4403503"/>
            <a:ext cx="1381125" cy="480632"/>
          </a:xfrm>
          <a:prstGeom prst="rect">
            <a:avLst/>
          </a:prstGeom>
        </p:spPr>
      </p:pic>
      <p:sp>
        <p:nvSpPr>
          <p:cNvPr id="5" name="Picture Placeholder 4">
            <a:extLst>
              <a:ext uri="{FF2B5EF4-FFF2-40B4-BE49-F238E27FC236}">
                <a16:creationId xmlns:a16="http://schemas.microsoft.com/office/drawing/2014/main" id="{3D6ACE7E-5779-2749-A63F-69BA099D0957}"/>
              </a:ext>
            </a:extLst>
          </p:cNvPr>
          <p:cNvSpPr>
            <a:spLocks noGrp="1"/>
          </p:cNvSpPr>
          <p:nvPr>
            <p:ph type="pic" sz="quarter" idx="10"/>
          </p:nvPr>
        </p:nvSpPr>
        <p:spPr>
          <a:xfrm>
            <a:off x="696914" y="981777"/>
            <a:ext cx="2527300" cy="3031423"/>
          </a:xfrm>
          <a:prstGeom prst="rect">
            <a:avLst/>
          </a:prstGeom>
        </p:spPr>
        <p:txBody>
          <a:bodyPr/>
          <a:lstStyle/>
          <a:p>
            <a:endParaRPr lang="en-US"/>
          </a:p>
        </p:txBody>
      </p:sp>
      <p:sp>
        <p:nvSpPr>
          <p:cNvPr id="8" name="Text Placeholder 7">
            <a:extLst>
              <a:ext uri="{FF2B5EF4-FFF2-40B4-BE49-F238E27FC236}">
                <a16:creationId xmlns:a16="http://schemas.microsoft.com/office/drawing/2014/main" id="{F2474F26-DC81-CE4A-9849-AD502DCD63CE}"/>
              </a:ext>
            </a:extLst>
          </p:cNvPr>
          <p:cNvSpPr>
            <a:spLocks noGrp="1"/>
          </p:cNvSpPr>
          <p:nvPr>
            <p:ph type="body" sz="quarter" idx="11"/>
          </p:nvPr>
        </p:nvSpPr>
        <p:spPr>
          <a:xfrm>
            <a:off x="3340101" y="981076"/>
            <a:ext cx="4764088" cy="3032125"/>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10">
            <a:extLst>
              <a:ext uri="{FF2B5EF4-FFF2-40B4-BE49-F238E27FC236}">
                <a16:creationId xmlns:a16="http://schemas.microsoft.com/office/drawing/2014/main" id="{02DE0AC4-BCC0-7747-8E35-F754FCC287E2}"/>
              </a:ext>
            </a:extLst>
          </p:cNvPr>
          <p:cNvSpPr>
            <a:spLocks noGrp="1"/>
          </p:cNvSpPr>
          <p:nvPr userDrawn="1"/>
        </p:nvSpPr>
        <p:spPr>
          <a:xfrm>
            <a:off x="3583004" y="4519011"/>
            <a:ext cx="4114800" cy="365125"/>
          </a:xfrm>
          <a:prstGeom prst="rect">
            <a:avLst/>
          </a:prstGeom>
        </p:spPr>
        <p:style>
          <a:lnRef idx="0">
            <a:scrgbClr r="0" g="0" b="0"/>
          </a:lnRef>
          <a:fillRef idx="0">
            <a:scrgbClr r="0" g="0" b="0"/>
          </a:fillRef>
          <a:effectRef idx="0">
            <a:scrgbClr r="0" g="0" b="0"/>
          </a:effectRef>
          <a:fontRef idx="major"/>
        </p:style>
        <p:txBody>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endParaRPr lang="en-US" sz="1800"/>
          </a:p>
        </p:txBody>
      </p:sp>
      <p:sp>
        <p:nvSpPr>
          <p:cNvPr id="12" name="Date Placeholder 3">
            <a:extLst>
              <a:ext uri="{FF2B5EF4-FFF2-40B4-BE49-F238E27FC236}">
                <a16:creationId xmlns:a16="http://schemas.microsoft.com/office/drawing/2014/main" id="{96209D1D-CF5F-FA43-BB59-F1E677BAD40D}"/>
              </a:ext>
            </a:extLst>
          </p:cNvPr>
          <p:cNvSpPr>
            <a:spLocks noGrp="1"/>
          </p:cNvSpPr>
          <p:nvPr>
            <p:ph type="dt" sz="half" idx="12"/>
          </p:nvPr>
        </p:nvSpPr>
        <p:spPr>
          <a:xfrm>
            <a:off x="628650" y="4767264"/>
            <a:ext cx="2057400" cy="273844"/>
          </a:xfrm>
          <a:prstGeom prst="rect">
            <a:avLst/>
          </a:prstGeom>
        </p:spPr>
        <p:txBody>
          <a:bodyPr/>
          <a:lstStyle/>
          <a:p>
            <a:endParaRPr lang="en-US"/>
          </a:p>
        </p:txBody>
      </p:sp>
      <p:sp>
        <p:nvSpPr>
          <p:cNvPr id="13" name="Footer Placeholder 4">
            <a:extLst>
              <a:ext uri="{FF2B5EF4-FFF2-40B4-BE49-F238E27FC236}">
                <a16:creationId xmlns:a16="http://schemas.microsoft.com/office/drawing/2014/main" id="{CBBCAD72-2B27-1E4B-B3DB-432D006729DE}"/>
              </a:ext>
            </a:extLst>
          </p:cNvPr>
          <p:cNvSpPr>
            <a:spLocks noGrp="1"/>
          </p:cNvSpPr>
          <p:nvPr>
            <p:ph type="ftr" sz="quarter" idx="13"/>
          </p:nvPr>
        </p:nvSpPr>
        <p:spPr>
          <a:xfrm>
            <a:off x="3028950" y="4767264"/>
            <a:ext cx="3086100" cy="273844"/>
          </a:xfrm>
          <a:prstGeom prst="rect">
            <a:avLst/>
          </a:prstGeom>
        </p:spPr>
        <p:txBody>
          <a:bodyPr/>
          <a:lstStyle/>
          <a:p>
            <a:endParaRPr lang="en-US"/>
          </a:p>
        </p:txBody>
      </p:sp>
      <p:sp>
        <p:nvSpPr>
          <p:cNvPr id="11" name="Slide Number Placeholder 5">
            <a:extLst>
              <a:ext uri="{FF2B5EF4-FFF2-40B4-BE49-F238E27FC236}">
                <a16:creationId xmlns:a16="http://schemas.microsoft.com/office/drawing/2014/main" id="{9FCF8D2C-F720-E04C-8BAA-8E3D608222C5}"/>
              </a:ext>
            </a:extLst>
          </p:cNvPr>
          <p:cNvSpPr>
            <a:spLocks noGrp="1"/>
          </p:cNvSpPr>
          <p:nvPr>
            <p:ph type="sldNum" sz="quarter" idx="4"/>
          </p:nvPr>
        </p:nvSpPr>
        <p:spPr>
          <a:xfrm>
            <a:off x="7228115" y="4767264"/>
            <a:ext cx="344261" cy="273844"/>
          </a:xfrm>
          <a:prstGeom prst="rect">
            <a:avLst/>
          </a:prstGeom>
        </p:spPr>
        <p:txBody>
          <a:bodyPr vert="horz" lIns="91440" tIns="45720" rIns="91440" bIns="45720" rtlCol="0" anchor="ctr"/>
          <a:lstStyle>
            <a:lvl1pPr algn="l">
              <a:defRPr sz="900">
                <a:solidFill>
                  <a:schemeClr val="bg1"/>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80455775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77072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ext box">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2"/>
            </p:custDataLst>
          </p:nvPr>
        </p:nvGraphicFramePr>
        <p:xfrm>
          <a:off x="1588" y="1191"/>
          <a:ext cx="1588" cy="1191"/>
        </p:xfrm>
        <a:graphic>
          <a:graphicData uri="http://schemas.openxmlformats.org/presentationml/2006/ole">
            <mc:AlternateContent xmlns:mc="http://schemas.openxmlformats.org/markup-compatibility/2006">
              <mc:Choice xmlns:v="urn:schemas-microsoft-com:vml" Requires="v">
                <p:oleObj spid="_x0000_s1679" name="think-cell Slide" r:id="rId5" imgW="270" imgH="270" progId="TCLayout.ActiveDocument.1">
                  <p:embed/>
                </p:oleObj>
              </mc:Choice>
              <mc:Fallback>
                <p:oleObj name="think-cell Slide" r:id="rId5" imgW="270" imgH="270" progId="TCLayout.ActiveDocument.1">
                  <p:embed/>
                  <p:pic>
                    <p:nvPicPr>
                      <p:cNvPr id="8" name="Object 7" hidden="1"/>
                      <p:cNvPicPr/>
                      <p:nvPr/>
                    </p:nvPicPr>
                    <p:blipFill>
                      <a:blip r:embed="rId6"/>
                      <a:stretch>
                        <a:fillRect/>
                      </a:stretch>
                    </p:blipFill>
                    <p:spPr>
                      <a:xfrm>
                        <a:off x="1588" y="1191"/>
                        <a:ext cx="1588" cy="1191"/>
                      </a:xfrm>
                      <a:prstGeom prst="rect">
                        <a:avLst/>
                      </a:prstGeom>
                    </p:spPr>
                  </p:pic>
                </p:oleObj>
              </mc:Fallback>
            </mc:AlternateContent>
          </a:graphicData>
        </a:graphic>
      </p:graphicFrame>
      <p:sp>
        <p:nvSpPr>
          <p:cNvPr id="7" name="Rectangle 6" hidden="1"/>
          <p:cNvSpPr/>
          <p:nvPr userDrawn="1">
            <p:custDataLst>
              <p:tags r:id="rId3"/>
            </p:custDataLst>
          </p:nvPr>
        </p:nvSpPr>
        <p:spPr>
          <a:xfrm>
            <a:off x="0" y="0"/>
            <a:ext cx="158750" cy="119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eaLnBrk="1"/>
            <a:endParaRPr lang="en-US" sz="1425" b="1"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itle 1"/>
          <p:cNvSpPr>
            <a:spLocks noGrp="1"/>
          </p:cNvSpPr>
          <p:nvPr>
            <p:ph type="title"/>
          </p:nvPr>
        </p:nvSpPr>
        <p:spPr>
          <a:xfrm>
            <a:off x="173736" y="180759"/>
            <a:ext cx="8763000" cy="219291"/>
          </a:xfrm>
        </p:spPr>
        <p:txBody>
          <a:bodyPr anchor="t"/>
          <a:lstStyle/>
          <a:p>
            <a:r>
              <a:rPr lang="en-US"/>
              <a:t>Click to edit Master title style</a:t>
            </a:r>
          </a:p>
        </p:txBody>
      </p:sp>
      <p:sp>
        <p:nvSpPr>
          <p:cNvPr id="6" name="Text Placeholder 5"/>
          <p:cNvSpPr>
            <a:spLocks noGrp="1"/>
          </p:cNvSpPr>
          <p:nvPr>
            <p:ph type="body" sz="quarter" idx="12"/>
          </p:nvPr>
        </p:nvSpPr>
        <p:spPr>
          <a:xfrm>
            <a:off x="609600" y="800101"/>
            <a:ext cx="2901756" cy="992579"/>
          </a:xfrm>
        </p:spPr>
        <p:txBody>
          <a:bodyPr wrap="square">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64588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1_CMS content2">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371601"/>
            <a:ext cx="8229600" cy="3223022"/>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Placeholder 8"/>
          <p:cNvSpPr>
            <a:spLocks noGrp="1"/>
          </p:cNvSpPr>
          <p:nvPr>
            <p:ph type="title"/>
          </p:nvPr>
        </p:nvSpPr>
        <p:spPr>
          <a:xfrm>
            <a:off x="0" y="0"/>
            <a:ext cx="9144000" cy="108585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a:defRPr sz="3000">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204168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lvl1pPr>
              <a:defRPr/>
            </a:lvl1pPr>
          </a:lstStyle>
          <a:p>
            <a:pPr>
              <a:defRPr/>
            </a:pPr>
            <a:endParaRPr lang="en-US" dirty="0"/>
          </a:p>
        </p:txBody>
      </p:sp>
    </p:spTree>
    <p:extLst>
      <p:ext uri="{BB962C8B-B14F-4D97-AF65-F5344CB8AC3E}">
        <p14:creationId xmlns:p14="http://schemas.microsoft.com/office/powerpoint/2010/main" val="1656822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  solid blue">
    <p:spTree>
      <p:nvGrpSpPr>
        <p:cNvPr id="1" name=""/>
        <p:cNvGrpSpPr/>
        <p:nvPr/>
      </p:nvGrpSpPr>
      <p:grpSpPr>
        <a:xfrm>
          <a:off x="0" y="0"/>
          <a:ext cx="0" cy="0"/>
          <a:chOff x="0" y="0"/>
          <a:chExt cx="0" cy="0"/>
        </a:xfrm>
      </p:grpSpPr>
      <p:sp>
        <p:nvSpPr>
          <p:cNvPr id="2" name="Title 1"/>
          <p:cNvSpPr>
            <a:spLocks noGrp="1"/>
          </p:cNvSpPr>
          <p:nvPr>
            <p:ph type="title"/>
          </p:nvPr>
        </p:nvSpPr>
        <p:spPr>
          <a:xfrm>
            <a:off x="685799" y="1612142"/>
            <a:ext cx="7818120" cy="1688241"/>
          </a:xfrm>
        </p:spPr>
        <p:txBody>
          <a:bodyPr/>
          <a:lstStyle>
            <a:lvl1pPr>
              <a:lnSpc>
                <a:spcPct val="80000"/>
              </a:lnSpc>
              <a:defRPr sz="5400">
                <a:solidFill>
                  <a:schemeClr val="bg1"/>
                </a:solidFill>
              </a:defRPr>
            </a:lvl1pPr>
          </a:lstStyle>
          <a:p>
            <a:r>
              <a:rPr lang="en-US" dirty="0"/>
              <a:t>Click to edit Master title style</a:t>
            </a:r>
          </a:p>
        </p:txBody>
      </p:sp>
      <p:pic>
        <p:nvPicPr>
          <p:cNvPr id="5" name="Picture 4" descr="A picture containing people, beach, water, group&#10;&#10;Description automatically generated">
            <a:extLst>
              <a:ext uri="{FF2B5EF4-FFF2-40B4-BE49-F238E27FC236}">
                <a16:creationId xmlns:a16="http://schemas.microsoft.com/office/drawing/2014/main" id="{F63ACBAF-DC4F-EF46-A95E-B7DB0C8A992A}"/>
              </a:ext>
            </a:extLst>
          </p:cNvPr>
          <p:cNvPicPr>
            <a:picLocks noChangeAspect="1"/>
          </p:cNvPicPr>
          <p:nvPr userDrawn="1"/>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6370" r="6370"/>
          <a:stretch/>
        </p:blipFill>
        <p:spPr>
          <a:xfrm>
            <a:off x="-1" y="2"/>
            <a:ext cx="9144001" cy="5146991"/>
          </a:xfrm>
          <a:prstGeom prst="rect">
            <a:avLst/>
          </a:prstGeom>
          <a:solidFill>
            <a:schemeClr val="accent1"/>
          </a:solidFill>
        </p:spPr>
      </p:pic>
      <p:sp>
        <p:nvSpPr>
          <p:cNvPr id="11" name="Rectangle 10">
            <a:extLst>
              <a:ext uri="{FF2B5EF4-FFF2-40B4-BE49-F238E27FC236}">
                <a16:creationId xmlns:a16="http://schemas.microsoft.com/office/drawing/2014/main" id="{E54A6B1D-B9F3-2E4E-A979-3F8B2C47B218}"/>
              </a:ext>
            </a:extLst>
          </p:cNvPr>
          <p:cNvSpPr/>
          <p:nvPr userDrawn="1"/>
        </p:nvSpPr>
        <p:spPr>
          <a:xfrm>
            <a:off x="1143" y="0"/>
            <a:ext cx="9142857" cy="5143500"/>
          </a:xfrm>
          <a:prstGeom prst="rect">
            <a:avLst/>
          </a:prstGeom>
          <a:solidFill>
            <a:srgbClr val="004986">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pic>
        <p:nvPicPr>
          <p:cNvPr id="13" name="Picture 12" descr="A picture containing drawing&#10;&#10;Description automatically generated">
            <a:extLst>
              <a:ext uri="{FF2B5EF4-FFF2-40B4-BE49-F238E27FC236}">
                <a16:creationId xmlns:a16="http://schemas.microsoft.com/office/drawing/2014/main" id="{6C2AFE5C-0D8A-A14C-84E8-FFCE817F8A5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52011" y="4703449"/>
            <a:ext cx="1124387" cy="437261"/>
          </a:xfrm>
          <a:prstGeom prst="rect">
            <a:avLst/>
          </a:prstGeom>
        </p:spPr>
      </p:pic>
    </p:spTree>
    <p:extLst>
      <p:ext uri="{BB962C8B-B14F-4D97-AF65-F5344CB8AC3E}">
        <p14:creationId xmlns:p14="http://schemas.microsoft.com/office/powerpoint/2010/main" val="3905177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lide photo overla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4ECB17A-D462-0C45-981F-595182699B29}"/>
              </a:ext>
            </a:extLst>
          </p:cNvPr>
          <p:cNvSpPr/>
          <p:nvPr userDrawn="1"/>
        </p:nvSpPr>
        <p:spPr>
          <a:xfrm>
            <a:off x="2286" y="0"/>
            <a:ext cx="9141714" cy="4629150"/>
          </a:xfrm>
          <a:prstGeom prst="rect">
            <a:avLst/>
          </a:prstGeom>
          <a:solidFill>
            <a:srgbClr val="004986">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5" name="Rectangle 4">
            <a:extLst>
              <a:ext uri="{FF2B5EF4-FFF2-40B4-BE49-F238E27FC236}">
                <a16:creationId xmlns:a16="http://schemas.microsoft.com/office/drawing/2014/main" id="{0DCB06B1-820F-6E4E-A8CB-1D2D61317C31}"/>
              </a:ext>
            </a:extLst>
          </p:cNvPr>
          <p:cNvSpPr/>
          <p:nvPr userDrawn="1"/>
        </p:nvSpPr>
        <p:spPr>
          <a:xfrm>
            <a:off x="2286" y="4629150"/>
            <a:ext cx="9141714" cy="514350"/>
          </a:xfrm>
          <a:prstGeom prst="rect">
            <a:avLst/>
          </a:prstGeom>
          <a:solidFill>
            <a:schemeClr val="accent1">
              <a:lumMod val="20000"/>
              <a:lumOff val="8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2" name="Title 1"/>
          <p:cNvSpPr>
            <a:spLocks noGrp="1"/>
          </p:cNvSpPr>
          <p:nvPr>
            <p:ph type="title"/>
          </p:nvPr>
        </p:nvSpPr>
        <p:spPr>
          <a:xfrm>
            <a:off x="624655" y="2275457"/>
            <a:ext cx="6734507" cy="1688241"/>
          </a:xfrm>
        </p:spPr>
        <p:txBody>
          <a:bodyPr/>
          <a:lstStyle>
            <a:lvl1pPr>
              <a:lnSpc>
                <a:spcPct val="80000"/>
              </a:lnSpc>
              <a:defRPr sz="6000">
                <a:solidFill>
                  <a:schemeClr val="bg1"/>
                </a:solidFill>
              </a:defRPr>
            </a:lvl1pPr>
          </a:lstStyle>
          <a:p>
            <a:r>
              <a:rPr lang="en-US" dirty="0"/>
              <a:t>Click to edit Master title style</a:t>
            </a:r>
          </a:p>
        </p:txBody>
      </p:sp>
      <p:pic>
        <p:nvPicPr>
          <p:cNvPr id="9" name="Picture 8">
            <a:extLst>
              <a:ext uri="{FF2B5EF4-FFF2-40B4-BE49-F238E27FC236}">
                <a16:creationId xmlns:a16="http://schemas.microsoft.com/office/drawing/2014/main" id="{D6594900-56B2-EE45-A682-47856C1816C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17328" y="4709732"/>
            <a:ext cx="936172" cy="325788"/>
          </a:xfrm>
          <a:prstGeom prst="rect">
            <a:avLst/>
          </a:prstGeom>
        </p:spPr>
      </p:pic>
    </p:spTree>
    <p:extLst>
      <p:ext uri="{BB962C8B-B14F-4D97-AF65-F5344CB8AC3E}">
        <p14:creationId xmlns:p14="http://schemas.microsoft.com/office/powerpoint/2010/main" val="1508517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image" Target="../media/image3.png"/><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image" Target="../media/image1.emf"/></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image" Target="../media/image1.emf"/><Relationship Id="rId5" Type="http://schemas.openxmlformats.org/officeDocument/2006/relationships/theme" Target="../theme/theme3.xml"/><Relationship Id="rId4"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4.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image" Target="../media/image3.png"/><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1.emf"/></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8.xml"/><Relationship Id="rId7" Type="http://schemas.openxmlformats.org/officeDocument/2006/relationships/image" Target="../media/image1.emf"/><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theme" Target="../theme/theme5.xml"/><Relationship Id="rId5" Type="http://schemas.openxmlformats.org/officeDocument/2006/relationships/slideLayout" Target="../slideLayouts/slideLayout40.xml"/><Relationship Id="rId4" Type="http://schemas.openxmlformats.org/officeDocument/2006/relationships/slideLayout" Target="../slideLayouts/slideLayout39.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43.xml"/><Relationship Id="rId7" Type="http://schemas.openxmlformats.org/officeDocument/2006/relationships/image" Target="../media/image1.emf"/><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theme" Target="../theme/theme6.xml"/><Relationship Id="rId5" Type="http://schemas.openxmlformats.org/officeDocument/2006/relationships/slideLayout" Target="../slideLayouts/slideLayout45.xml"/><Relationship Id="rId4"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155864" y="1"/>
            <a:ext cx="9299864" cy="5143499"/>
          </a:xfrm>
          <a:prstGeom prst="rect">
            <a:avLst/>
          </a:prstGeom>
          <a:solidFill>
            <a:srgbClr val="0049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8" name="Rectangle 7"/>
          <p:cNvSpPr/>
          <p:nvPr userDrawn="1"/>
        </p:nvSpPr>
        <p:spPr>
          <a:xfrm>
            <a:off x="-155864" y="4210700"/>
            <a:ext cx="9299864" cy="932800"/>
          </a:xfrm>
          <a:prstGeom prst="rect">
            <a:avLst/>
          </a:prstGeom>
          <a:solidFill>
            <a:schemeClr val="accent1">
              <a:lumMod val="20000"/>
              <a:lumOff val="8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0" name="Title Placeholder 1"/>
          <p:cNvSpPr>
            <a:spLocks noGrp="1"/>
          </p:cNvSpPr>
          <p:nvPr>
            <p:ph type="title"/>
          </p:nvPr>
        </p:nvSpPr>
        <p:spPr>
          <a:xfrm>
            <a:off x="493607" y="1956620"/>
            <a:ext cx="6734507" cy="1688241"/>
          </a:xfrm>
          <a:prstGeom prst="rect">
            <a:avLst/>
          </a:prstGeom>
          <a:noFill/>
          <a:effectLst>
            <a:outerShdw blurRad="596900" dist="241300" dir="4140000" sx="94000" sy="94000" algn="ctr" rotWithShape="0">
              <a:srgbClr val="000000">
                <a:alpha val="43137"/>
              </a:srgbClr>
            </a:outerShdw>
            <a:reflection stA="45000" endPos="0" dist="50800" dir="5400000" sy="-100000" algn="bl" rotWithShape="0"/>
          </a:effectLst>
        </p:spPr>
        <p:txBody>
          <a:bodyPr vert="horz" lIns="91440" tIns="45720" rIns="91440" bIns="45720" rtlCol="0" anchor="ctr">
            <a:noAutofit/>
          </a:bodyPr>
          <a:lstStyle/>
          <a:p>
            <a:r>
              <a:rPr lang="en-US" dirty="0"/>
              <a:t>Click to edit Master title style</a:t>
            </a:r>
          </a:p>
        </p:txBody>
      </p:sp>
      <p:pic>
        <p:nvPicPr>
          <p:cNvPr id="6" name="Picture 5"/>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7572375" y="4472083"/>
            <a:ext cx="1381125" cy="480632"/>
          </a:xfrm>
          <a:prstGeom prst="rect">
            <a:avLst/>
          </a:prstGeom>
        </p:spPr>
      </p:pic>
      <p:sp>
        <p:nvSpPr>
          <p:cNvPr id="9" name="Date Placeholder 3">
            <a:extLst>
              <a:ext uri="{FF2B5EF4-FFF2-40B4-BE49-F238E27FC236}">
                <a16:creationId xmlns:a16="http://schemas.microsoft.com/office/drawing/2014/main" id="{CBC6E2F6-92F6-4242-8C9D-185218C9F62D}"/>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bg1"/>
                </a:solidFill>
                <a:latin typeface="Arial" panose="020B0604020202020204" pitchFamily="34" charset="0"/>
                <a:cs typeface="Arial" panose="020B0604020202020204" pitchFamily="34" charset="0"/>
              </a:defRPr>
            </a:lvl1pPr>
          </a:lstStyle>
          <a:p>
            <a:endParaRPr lang="en-US" dirty="0"/>
          </a:p>
        </p:txBody>
      </p:sp>
      <p:sp>
        <p:nvSpPr>
          <p:cNvPr id="11" name="Footer Placeholder 4">
            <a:extLst>
              <a:ext uri="{FF2B5EF4-FFF2-40B4-BE49-F238E27FC236}">
                <a16:creationId xmlns:a16="http://schemas.microsoft.com/office/drawing/2014/main" id="{E23D9722-47E0-A64F-8AF9-49F787ACB0C9}"/>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bg1"/>
                </a:solidFill>
                <a:latin typeface="Arial" panose="020B0604020202020204" pitchFamily="34" charset="0"/>
                <a:cs typeface="Arial" panose="020B0604020202020204" pitchFamily="34" charset="0"/>
              </a:defRPr>
            </a:lvl1pPr>
          </a:lstStyle>
          <a:p>
            <a:endParaRPr lang="en-US" dirty="0"/>
          </a:p>
        </p:txBody>
      </p:sp>
      <p:sp>
        <p:nvSpPr>
          <p:cNvPr id="12" name="Slide Number Placeholder 5">
            <a:extLst>
              <a:ext uri="{FF2B5EF4-FFF2-40B4-BE49-F238E27FC236}">
                <a16:creationId xmlns:a16="http://schemas.microsoft.com/office/drawing/2014/main" id="{72CA5770-ED85-1646-B4EE-32B0EBF8F227}"/>
              </a:ext>
            </a:extLst>
          </p:cNvPr>
          <p:cNvSpPr>
            <a:spLocks noGrp="1"/>
          </p:cNvSpPr>
          <p:nvPr>
            <p:ph type="sldNum" sz="quarter" idx="4"/>
          </p:nvPr>
        </p:nvSpPr>
        <p:spPr>
          <a:xfrm>
            <a:off x="7228114" y="4767263"/>
            <a:ext cx="344261" cy="273844"/>
          </a:xfrm>
          <a:prstGeom prst="rect">
            <a:avLst/>
          </a:prstGeom>
        </p:spPr>
        <p:txBody>
          <a:bodyPr vert="horz" lIns="91440" tIns="45720" rIns="91440" bIns="45720" rtlCol="0" anchor="ctr"/>
          <a:lstStyle>
            <a:lvl1pPr algn="l">
              <a:defRPr sz="900">
                <a:solidFill>
                  <a:schemeClr val="bg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547415083"/>
      </p:ext>
    </p:extLst>
  </p:cSld>
  <p:clrMap bg1="lt1" tx1="dk1" bg2="lt2" tx2="dk2" accent1="accent1" accent2="accent2" accent3="accent3" accent4="accent4" accent5="accent5" accent6="accent6" hlink="hlink" folHlink="folHlink"/>
  <p:sldLayoutIdLst>
    <p:sldLayoutId id="2147483676" r:id="rId1"/>
    <p:sldLayoutId id="2147483681" r:id="rId2"/>
    <p:sldLayoutId id="2147483695" r:id="rId3"/>
    <p:sldLayoutId id="2147483711" r:id="rId4"/>
    <p:sldLayoutId id="2147483735" r:id="rId5"/>
    <p:sldLayoutId id="2147483750" r:id="rId6"/>
    <p:sldLayoutId id="2147483751" r:id="rId7"/>
  </p:sldLayoutIdLst>
  <p:hf hdr="0" ftr="0" dt="0"/>
  <p:txStyles>
    <p:titleStyle>
      <a:lvl1pPr algn="l" defTabSz="685800" rtl="0" eaLnBrk="1" latinLnBrk="0" hangingPunct="1">
        <a:lnSpc>
          <a:spcPct val="90000"/>
        </a:lnSpc>
        <a:spcBef>
          <a:spcPct val="0"/>
        </a:spcBef>
        <a:buNone/>
        <a:defRPr sz="6600" b="0" i="0" kern="1200">
          <a:solidFill>
            <a:schemeClr val="bg1"/>
          </a:solidFill>
          <a:latin typeface="Arial" panose="020B0604020202020204" pitchFamily="34" charset="0"/>
          <a:ea typeface="Arial" panose="020B0604020202020204" pitchFamily="34" charset="0"/>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128A4856-0325-B241-824C-8B4A89F47460}"/>
              </a:ext>
            </a:extLst>
          </p:cNvPr>
          <p:cNvPicPr>
            <a:picLocks noChangeAspect="1"/>
          </p:cNvPicPr>
          <p:nvPr userDrawn="1"/>
        </p:nvPicPr>
        <p:blipFill>
          <a:blip r:embed="rId14">
            <a:extLst>
              <a:ext uri="{28A0092B-C50C-407E-A947-70E740481C1C}">
                <a14:useLocalDpi xmlns:a14="http://schemas.microsoft.com/office/drawing/2010/main"/>
              </a:ext>
            </a:extLst>
          </a:blip>
          <a:stretch>
            <a:fillRect/>
          </a:stretch>
        </p:blipFill>
        <p:spPr>
          <a:xfrm>
            <a:off x="8017328" y="4709732"/>
            <a:ext cx="936172" cy="325788"/>
          </a:xfrm>
          <a:prstGeom prst="rect">
            <a:avLst/>
          </a:prstGeom>
        </p:spPr>
      </p:pic>
      <p:sp>
        <p:nvSpPr>
          <p:cNvPr id="9" name="Rectangle 8">
            <a:extLst>
              <a:ext uri="{FF2B5EF4-FFF2-40B4-BE49-F238E27FC236}">
                <a16:creationId xmlns:a16="http://schemas.microsoft.com/office/drawing/2014/main" id="{870A7ADE-4EE3-F947-87D1-5D2BC42E74EF}"/>
              </a:ext>
            </a:extLst>
          </p:cNvPr>
          <p:cNvSpPr/>
          <p:nvPr userDrawn="1"/>
        </p:nvSpPr>
        <p:spPr>
          <a:xfrm>
            <a:off x="0" y="4629150"/>
            <a:ext cx="9141714" cy="514350"/>
          </a:xfrm>
          <a:prstGeom prst="rect">
            <a:avLst/>
          </a:prstGeom>
          <a:solidFill>
            <a:srgbClr val="004986">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4" name="TextBox 3">
            <a:extLst>
              <a:ext uri="{FF2B5EF4-FFF2-40B4-BE49-F238E27FC236}">
                <a16:creationId xmlns:a16="http://schemas.microsoft.com/office/drawing/2014/main" id="{2EF634B2-2753-EE46-8478-4402DCB4D99B}"/>
              </a:ext>
            </a:extLst>
          </p:cNvPr>
          <p:cNvSpPr txBox="1"/>
          <p:nvPr userDrawn="1"/>
        </p:nvSpPr>
        <p:spPr>
          <a:xfrm>
            <a:off x="2624138" y="4781905"/>
            <a:ext cx="3895725" cy="230832"/>
          </a:xfrm>
          <a:prstGeom prst="rect">
            <a:avLst/>
          </a:prstGeom>
          <a:noFill/>
        </p:spPr>
        <p:txBody>
          <a:bodyPr wrap="square" rtlCol="0">
            <a:spAutoFit/>
          </a:bodyPr>
          <a:lstStyle/>
          <a:p>
            <a:pPr algn="ctr"/>
            <a:fld id="{80A706A0-77D1-784C-8608-42DB854C58BC}" type="slidenum">
              <a:rPr lang="en-US" sz="900" b="0" i="0" smtClean="0">
                <a:solidFill>
                  <a:schemeClr val="bg1"/>
                </a:solidFill>
                <a:latin typeface="Calibri" panose="020F0502020204030204" pitchFamily="34" charset="0"/>
              </a:rPr>
              <a:pPr algn="ctr"/>
              <a:t>‹#›</a:t>
            </a:fld>
            <a:endParaRPr lang="en-US" sz="900" b="0" i="0" dirty="0">
              <a:solidFill>
                <a:schemeClr val="bg1"/>
              </a:solidFill>
              <a:latin typeface="Calibri" panose="020F0502020204030204" pitchFamily="34" charset="0"/>
            </a:endParaRPr>
          </a:p>
        </p:txBody>
      </p:sp>
      <p:sp>
        <p:nvSpPr>
          <p:cNvPr id="5" name="Title Placeholder 4">
            <a:extLst>
              <a:ext uri="{FF2B5EF4-FFF2-40B4-BE49-F238E27FC236}">
                <a16:creationId xmlns:a16="http://schemas.microsoft.com/office/drawing/2014/main" id="{3AC37E51-F148-5142-AC2B-0C99536F9D9F}"/>
              </a:ext>
            </a:extLst>
          </p:cNvPr>
          <p:cNvSpPr>
            <a:spLocks noGrp="1"/>
          </p:cNvSpPr>
          <p:nvPr>
            <p:ph type="title"/>
          </p:nvPr>
        </p:nvSpPr>
        <p:spPr>
          <a:xfrm>
            <a:off x="686943" y="205740"/>
            <a:ext cx="7770114" cy="548640"/>
          </a:xfrm>
          <a:prstGeom prst="rect">
            <a:avLst/>
          </a:prstGeom>
        </p:spPr>
        <p:txBody>
          <a:bodyPr vert="horz" lIns="91440" tIns="45720" rIns="91440" bIns="45720" rtlCol="0" anchor="ctr">
            <a:noAutofit/>
          </a:bodyPr>
          <a:lstStyle/>
          <a:p>
            <a:r>
              <a:rPr lang="en-US" dirty="0"/>
              <a:t>Click to edit Master title style</a:t>
            </a:r>
          </a:p>
        </p:txBody>
      </p:sp>
      <p:pic>
        <p:nvPicPr>
          <p:cNvPr id="8" name="Picture 7" descr="A picture containing drawing&#10;&#10;Description automatically generated">
            <a:extLst>
              <a:ext uri="{FF2B5EF4-FFF2-40B4-BE49-F238E27FC236}">
                <a16:creationId xmlns:a16="http://schemas.microsoft.com/office/drawing/2014/main" id="{176CF461-DB5F-F942-9B87-246879BDEDDF}"/>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7952011" y="4703449"/>
            <a:ext cx="1124387" cy="437261"/>
          </a:xfrm>
          <a:prstGeom prst="rect">
            <a:avLst/>
          </a:prstGeom>
        </p:spPr>
      </p:pic>
      <p:graphicFrame>
        <p:nvGraphicFramePr>
          <p:cNvPr id="2" name="Table 1">
            <a:extLst>
              <a:ext uri="{FF2B5EF4-FFF2-40B4-BE49-F238E27FC236}">
                <a16:creationId xmlns:a16="http://schemas.microsoft.com/office/drawing/2014/main" id="{F2A5496A-5441-644B-9DEA-222D1B71914E}"/>
              </a:ext>
            </a:extLst>
          </p:cNvPr>
          <p:cNvGraphicFramePr>
            <a:graphicFrameLocks noGrp="1"/>
          </p:cNvGraphicFramePr>
          <p:nvPr userDrawn="1"/>
        </p:nvGraphicFramePr>
        <p:xfrm>
          <a:off x="686943" y="971550"/>
          <a:ext cx="7770114" cy="3404507"/>
        </p:xfrm>
        <a:graphic>
          <a:graphicData uri="http://schemas.openxmlformats.org/drawingml/2006/table">
            <a:tbl>
              <a:tblPr firstRow="1" bandRow="1">
                <a:tableStyleId>{5C22544A-7EE6-4342-B048-85BDC9FD1C3A}</a:tableStyleId>
              </a:tblPr>
              <a:tblGrid>
                <a:gridCol w="1295019">
                  <a:extLst>
                    <a:ext uri="{9D8B030D-6E8A-4147-A177-3AD203B41FA5}">
                      <a16:colId xmlns:a16="http://schemas.microsoft.com/office/drawing/2014/main" val="331988680"/>
                    </a:ext>
                  </a:extLst>
                </a:gridCol>
                <a:gridCol w="1295019">
                  <a:extLst>
                    <a:ext uri="{9D8B030D-6E8A-4147-A177-3AD203B41FA5}">
                      <a16:colId xmlns:a16="http://schemas.microsoft.com/office/drawing/2014/main" val="3799456595"/>
                    </a:ext>
                  </a:extLst>
                </a:gridCol>
                <a:gridCol w="1295019">
                  <a:extLst>
                    <a:ext uri="{9D8B030D-6E8A-4147-A177-3AD203B41FA5}">
                      <a16:colId xmlns:a16="http://schemas.microsoft.com/office/drawing/2014/main" val="2965250862"/>
                    </a:ext>
                  </a:extLst>
                </a:gridCol>
                <a:gridCol w="1295019">
                  <a:extLst>
                    <a:ext uri="{9D8B030D-6E8A-4147-A177-3AD203B41FA5}">
                      <a16:colId xmlns:a16="http://schemas.microsoft.com/office/drawing/2014/main" val="4292316016"/>
                    </a:ext>
                  </a:extLst>
                </a:gridCol>
                <a:gridCol w="1295019">
                  <a:extLst>
                    <a:ext uri="{9D8B030D-6E8A-4147-A177-3AD203B41FA5}">
                      <a16:colId xmlns:a16="http://schemas.microsoft.com/office/drawing/2014/main" val="2201833303"/>
                    </a:ext>
                  </a:extLst>
                </a:gridCol>
                <a:gridCol w="1295019">
                  <a:extLst>
                    <a:ext uri="{9D8B030D-6E8A-4147-A177-3AD203B41FA5}">
                      <a16:colId xmlns:a16="http://schemas.microsoft.com/office/drawing/2014/main" val="4210698957"/>
                    </a:ext>
                  </a:extLst>
                </a:gridCol>
              </a:tblGrid>
              <a:tr h="3404507">
                <a:tc>
                  <a:txBody>
                    <a:bodyPr/>
                    <a:lstStyle/>
                    <a:p>
                      <a:endParaRPr lang="en-US" sz="1000" dirty="0"/>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dirty="0"/>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dirty="0"/>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dirty="0"/>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dirty="0"/>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dirty="0"/>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90059339"/>
                  </a:ext>
                </a:extLst>
              </a:tr>
            </a:tbl>
          </a:graphicData>
        </a:graphic>
      </p:graphicFrame>
    </p:spTree>
    <p:extLst>
      <p:ext uri="{BB962C8B-B14F-4D97-AF65-F5344CB8AC3E}">
        <p14:creationId xmlns:p14="http://schemas.microsoft.com/office/powerpoint/2010/main" val="1781515217"/>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Lst>
  <p:hf hdr="0" ftr="0" dt="0"/>
  <p:txStyles>
    <p:titleStyle>
      <a:lvl1pPr algn="l" defTabSz="685800" rtl="0" eaLnBrk="1" latinLnBrk="0" hangingPunct="1">
        <a:lnSpc>
          <a:spcPct val="90000"/>
        </a:lnSpc>
        <a:spcBef>
          <a:spcPct val="0"/>
        </a:spcBef>
        <a:buNone/>
        <a:defRPr sz="2400" b="0" i="0" kern="1200">
          <a:solidFill>
            <a:srgbClr val="004986"/>
          </a:solidFill>
          <a:latin typeface="+mn-lt"/>
          <a:ea typeface="Calibri" panose="020F0502020204030204" pitchFamily="34" charset="0"/>
          <a:cs typeface="Calibri" panose="020F0502020204030204" pitchFamily="34" charset="0"/>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155864" y="1"/>
            <a:ext cx="9299864" cy="5237018"/>
          </a:xfrm>
          <a:prstGeom prst="rect">
            <a:avLst/>
          </a:prstGeom>
          <a:solidFill>
            <a:srgbClr val="0049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Rectangle 7"/>
          <p:cNvSpPr/>
          <p:nvPr userDrawn="1"/>
        </p:nvSpPr>
        <p:spPr>
          <a:xfrm>
            <a:off x="-155864" y="4210701"/>
            <a:ext cx="9299864" cy="1026319"/>
          </a:xfrm>
          <a:prstGeom prst="rect">
            <a:avLst/>
          </a:prstGeom>
          <a:solidFill>
            <a:schemeClr val="accent1">
              <a:lumMod val="20000"/>
              <a:lumOff val="8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 name="Title Placeholder 1"/>
          <p:cNvSpPr>
            <a:spLocks noGrp="1"/>
          </p:cNvSpPr>
          <p:nvPr>
            <p:ph type="title"/>
          </p:nvPr>
        </p:nvSpPr>
        <p:spPr>
          <a:xfrm>
            <a:off x="568104" y="2275457"/>
            <a:ext cx="6734507" cy="1688241"/>
          </a:xfrm>
          <a:prstGeom prst="rect">
            <a:avLst/>
          </a:prstGeom>
          <a:noFill/>
          <a:effectLst>
            <a:outerShdw blurRad="596900" dist="241300" dir="4140000" sx="94000" sy="94000" algn="ctr" rotWithShape="0">
              <a:srgbClr val="000000">
                <a:alpha val="43137"/>
              </a:srgbClr>
            </a:outerShdw>
            <a:reflection stA="45000" endPos="0" dist="50800" dir="5400000" sy="-100000" algn="bl" rotWithShape="0"/>
          </a:effectLst>
        </p:spPr>
        <p:txBody>
          <a:bodyPr vert="horz" lIns="91440" tIns="45720" rIns="91440" bIns="45720" rtlCol="0" anchor="ctr">
            <a:noAutofit/>
          </a:bodyPr>
          <a:lstStyle/>
          <a:p>
            <a:r>
              <a:rPr lang="en-US" dirty="0"/>
              <a:t>Click to edit Master title style</a:t>
            </a:r>
          </a:p>
        </p:txBody>
      </p:sp>
      <p:pic>
        <p:nvPicPr>
          <p:cNvPr id="6" name="Picture 5"/>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7572376" y="4472083"/>
            <a:ext cx="1381125" cy="480632"/>
          </a:xfrm>
          <a:prstGeom prst="rect">
            <a:avLst/>
          </a:prstGeom>
        </p:spPr>
      </p:pic>
    </p:spTree>
    <p:extLst>
      <p:ext uri="{BB962C8B-B14F-4D97-AF65-F5344CB8AC3E}">
        <p14:creationId xmlns:p14="http://schemas.microsoft.com/office/powerpoint/2010/main" val="2990239270"/>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Lst>
  <p:hf hdr="0" ftr="0" dt="0"/>
  <p:txStyles>
    <p:titleStyle>
      <a:lvl1pPr algn="l" defTabSz="685800" rtl="0" eaLnBrk="1" latinLnBrk="0" hangingPunct="1">
        <a:lnSpc>
          <a:spcPct val="90000"/>
        </a:lnSpc>
        <a:spcBef>
          <a:spcPct val="0"/>
        </a:spcBef>
        <a:buNone/>
        <a:defRPr sz="6600" b="0" i="0" kern="1200">
          <a:solidFill>
            <a:schemeClr val="bg1"/>
          </a:solidFill>
          <a:latin typeface="Arial" panose="020B0604020202020204" pitchFamily="34" charset="0"/>
          <a:ea typeface="Arial" panose="020B0604020202020204" pitchFamily="34" charset="0"/>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128A4856-0325-B241-824C-8B4A89F47460}"/>
              </a:ext>
            </a:extLst>
          </p:cNvPr>
          <p:cNvPicPr>
            <a:picLocks noChangeAspect="1"/>
          </p:cNvPicPr>
          <p:nvPr userDrawn="1"/>
        </p:nvPicPr>
        <p:blipFill>
          <a:blip r:embed="rId14">
            <a:extLst>
              <a:ext uri="{28A0092B-C50C-407E-A947-70E740481C1C}">
                <a14:useLocalDpi xmlns:a14="http://schemas.microsoft.com/office/drawing/2010/main"/>
              </a:ext>
            </a:extLst>
          </a:blip>
          <a:stretch>
            <a:fillRect/>
          </a:stretch>
        </p:blipFill>
        <p:spPr>
          <a:xfrm>
            <a:off x="8017329" y="4709732"/>
            <a:ext cx="936172" cy="325788"/>
          </a:xfrm>
          <a:prstGeom prst="rect">
            <a:avLst/>
          </a:prstGeom>
        </p:spPr>
      </p:pic>
      <p:sp>
        <p:nvSpPr>
          <p:cNvPr id="9" name="Rectangle 8">
            <a:extLst>
              <a:ext uri="{FF2B5EF4-FFF2-40B4-BE49-F238E27FC236}">
                <a16:creationId xmlns:a16="http://schemas.microsoft.com/office/drawing/2014/main" id="{870A7ADE-4EE3-F947-87D1-5D2BC42E74EF}"/>
              </a:ext>
            </a:extLst>
          </p:cNvPr>
          <p:cNvSpPr/>
          <p:nvPr userDrawn="1"/>
        </p:nvSpPr>
        <p:spPr>
          <a:xfrm>
            <a:off x="0" y="4629150"/>
            <a:ext cx="9141714" cy="514350"/>
          </a:xfrm>
          <a:prstGeom prst="rect">
            <a:avLst/>
          </a:prstGeom>
          <a:solidFill>
            <a:srgbClr val="004986">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4" name="TextBox 3">
            <a:extLst>
              <a:ext uri="{FF2B5EF4-FFF2-40B4-BE49-F238E27FC236}">
                <a16:creationId xmlns:a16="http://schemas.microsoft.com/office/drawing/2014/main" id="{2EF634B2-2753-EE46-8478-4402DCB4D99B}"/>
              </a:ext>
            </a:extLst>
          </p:cNvPr>
          <p:cNvSpPr txBox="1"/>
          <p:nvPr userDrawn="1"/>
        </p:nvSpPr>
        <p:spPr>
          <a:xfrm>
            <a:off x="2624138" y="4781906"/>
            <a:ext cx="3895725" cy="230832"/>
          </a:xfrm>
          <a:prstGeom prst="rect">
            <a:avLst/>
          </a:prstGeom>
          <a:noFill/>
        </p:spPr>
        <p:txBody>
          <a:bodyPr wrap="square" rtlCol="0">
            <a:spAutoFit/>
          </a:bodyPr>
          <a:lstStyle/>
          <a:p>
            <a:pPr algn="ctr"/>
            <a:fld id="{80A706A0-77D1-784C-8608-42DB854C58BC}" type="slidenum">
              <a:rPr lang="en-US" sz="900" b="0" i="0" smtClean="0">
                <a:solidFill>
                  <a:schemeClr val="bg1"/>
                </a:solidFill>
                <a:latin typeface="Calibri" panose="020F0502020204030204" pitchFamily="34" charset="0"/>
              </a:rPr>
              <a:pPr algn="ctr"/>
              <a:t>‹#›</a:t>
            </a:fld>
            <a:endParaRPr lang="en-US" sz="900" b="0" i="0" dirty="0">
              <a:solidFill>
                <a:schemeClr val="bg1"/>
              </a:solidFill>
              <a:latin typeface="Calibri" panose="020F0502020204030204" pitchFamily="34" charset="0"/>
            </a:endParaRPr>
          </a:p>
        </p:txBody>
      </p:sp>
      <p:sp>
        <p:nvSpPr>
          <p:cNvPr id="5" name="Title Placeholder 4">
            <a:extLst>
              <a:ext uri="{FF2B5EF4-FFF2-40B4-BE49-F238E27FC236}">
                <a16:creationId xmlns:a16="http://schemas.microsoft.com/office/drawing/2014/main" id="{3AC37E51-F148-5142-AC2B-0C99536F9D9F}"/>
              </a:ext>
            </a:extLst>
          </p:cNvPr>
          <p:cNvSpPr>
            <a:spLocks noGrp="1"/>
          </p:cNvSpPr>
          <p:nvPr>
            <p:ph type="title"/>
          </p:nvPr>
        </p:nvSpPr>
        <p:spPr>
          <a:xfrm>
            <a:off x="686943" y="205740"/>
            <a:ext cx="7770114" cy="548640"/>
          </a:xfrm>
          <a:prstGeom prst="rect">
            <a:avLst/>
          </a:prstGeom>
        </p:spPr>
        <p:txBody>
          <a:bodyPr vert="horz" lIns="91440" tIns="45720" rIns="91440" bIns="45720" rtlCol="0" anchor="ctr">
            <a:noAutofit/>
          </a:bodyPr>
          <a:lstStyle/>
          <a:p>
            <a:r>
              <a:rPr lang="en-US" dirty="0"/>
              <a:t>Click to edit Master title style</a:t>
            </a:r>
          </a:p>
        </p:txBody>
      </p:sp>
      <p:pic>
        <p:nvPicPr>
          <p:cNvPr id="8" name="Picture 7" descr="A picture containing drawing&#10;&#10;Description automatically generated">
            <a:extLst>
              <a:ext uri="{FF2B5EF4-FFF2-40B4-BE49-F238E27FC236}">
                <a16:creationId xmlns:a16="http://schemas.microsoft.com/office/drawing/2014/main" id="{176CF461-DB5F-F942-9B87-246879BDEDDF}"/>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7952012" y="4703450"/>
            <a:ext cx="1124387" cy="437261"/>
          </a:xfrm>
          <a:prstGeom prst="rect">
            <a:avLst/>
          </a:prstGeom>
        </p:spPr>
      </p:pic>
      <p:graphicFrame>
        <p:nvGraphicFramePr>
          <p:cNvPr id="2" name="Table 1">
            <a:extLst>
              <a:ext uri="{FF2B5EF4-FFF2-40B4-BE49-F238E27FC236}">
                <a16:creationId xmlns:a16="http://schemas.microsoft.com/office/drawing/2014/main" id="{F2A5496A-5441-644B-9DEA-222D1B71914E}"/>
              </a:ext>
            </a:extLst>
          </p:cNvPr>
          <p:cNvGraphicFramePr>
            <a:graphicFrameLocks noGrp="1"/>
          </p:cNvGraphicFramePr>
          <p:nvPr userDrawn="1"/>
        </p:nvGraphicFramePr>
        <p:xfrm>
          <a:off x="686943" y="971551"/>
          <a:ext cx="7770114" cy="3404507"/>
        </p:xfrm>
        <a:graphic>
          <a:graphicData uri="http://schemas.openxmlformats.org/drawingml/2006/table">
            <a:tbl>
              <a:tblPr firstRow="1" bandRow="1">
                <a:tableStyleId>{5C22544A-7EE6-4342-B048-85BDC9FD1C3A}</a:tableStyleId>
              </a:tblPr>
              <a:tblGrid>
                <a:gridCol w="1295019">
                  <a:extLst>
                    <a:ext uri="{9D8B030D-6E8A-4147-A177-3AD203B41FA5}">
                      <a16:colId xmlns:a16="http://schemas.microsoft.com/office/drawing/2014/main" val="331988680"/>
                    </a:ext>
                  </a:extLst>
                </a:gridCol>
                <a:gridCol w="1295019">
                  <a:extLst>
                    <a:ext uri="{9D8B030D-6E8A-4147-A177-3AD203B41FA5}">
                      <a16:colId xmlns:a16="http://schemas.microsoft.com/office/drawing/2014/main" val="3799456595"/>
                    </a:ext>
                  </a:extLst>
                </a:gridCol>
                <a:gridCol w="1295019">
                  <a:extLst>
                    <a:ext uri="{9D8B030D-6E8A-4147-A177-3AD203B41FA5}">
                      <a16:colId xmlns:a16="http://schemas.microsoft.com/office/drawing/2014/main" val="2965250862"/>
                    </a:ext>
                  </a:extLst>
                </a:gridCol>
                <a:gridCol w="1295019">
                  <a:extLst>
                    <a:ext uri="{9D8B030D-6E8A-4147-A177-3AD203B41FA5}">
                      <a16:colId xmlns:a16="http://schemas.microsoft.com/office/drawing/2014/main" val="4292316016"/>
                    </a:ext>
                  </a:extLst>
                </a:gridCol>
                <a:gridCol w="1295019">
                  <a:extLst>
                    <a:ext uri="{9D8B030D-6E8A-4147-A177-3AD203B41FA5}">
                      <a16:colId xmlns:a16="http://schemas.microsoft.com/office/drawing/2014/main" val="2201833303"/>
                    </a:ext>
                  </a:extLst>
                </a:gridCol>
                <a:gridCol w="1295019">
                  <a:extLst>
                    <a:ext uri="{9D8B030D-6E8A-4147-A177-3AD203B41FA5}">
                      <a16:colId xmlns:a16="http://schemas.microsoft.com/office/drawing/2014/main" val="4210698957"/>
                    </a:ext>
                  </a:extLst>
                </a:gridCol>
              </a:tblGrid>
              <a:tr h="3404507">
                <a:tc>
                  <a:txBody>
                    <a:bodyPr/>
                    <a:lstStyle/>
                    <a:p>
                      <a:endParaRPr lang="en-US" sz="1000" dirty="0"/>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dirty="0"/>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dirty="0"/>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dirty="0"/>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dirty="0"/>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dirty="0"/>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90059339"/>
                  </a:ext>
                </a:extLst>
              </a:tr>
            </a:tbl>
          </a:graphicData>
        </a:graphic>
      </p:graphicFrame>
    </p:spTree>
    <p:extLst>
      <p:ext uri="{BB962C8B-B14F-4D97-AF65-F5344CB8AC3E}">
        <p14:creationId xmlns:p14="http://schemas.microsoft.com/office/powerpoint/2010/main" val="1347117501"/>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Lst>
  <p:hf hdr="0" ftr="0" dt="0"/>
  <p:txStyles>
    <p:titleStyle>
      <a:lvl1pPr algn="l" defTabSz="685783" rtl="0" eaLnBrk="1" latinLnBrk="0" hangingPunct="1">
        <a:lnSpc>
          <a:spcPct val="90000"/>
        </a:lnSpc>
        <a:spcBef>
          <a:spcPct val="0"/>
        </a:spcBef>
        <a:buNone/>
        <a:defRPr sz="2400" b="0" i="0" kern="1200">
          <a:solidFill>
            <a:srgbClr val="004986"/>
          </a:solidFill>
          <a:latin typeface="+mn-lt"/>
          <a:ea typeface="Calibri" panose="020F0502020204030204" pitchFamily="34" charset="0"/>
          <a:cs typeface="Calibri" panose="020F0502020204030204" pitchFamily="34" charset="0"/>
        </a:defRPr>
      </a:lvl1pPr>
    </p:titleStyle>
    <p:bodyStyle>
      <a:lvl1pPr marL="171446" indent="-171446" algn="l" defTabSz="685783"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155864" y="1"/>
            <a:ext cx="9299864" cy="5143499"/>
          </a:xfrm>
          <a:prstGeom prst="rect">
            <a:avLst/>
          </a:prstGeom>
          <a:solidFill>
            <a:srgbClr val="0049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8" name="Rectangle 7"/>
          <p:cNvSpPr/>
          <p:nvPr userDrawn="1"/>
        </p:nvSpPr>
        <p:spPr>
          <a:xfrm>
            <a:off x="-155864" y="4210700"/>
            <a:ext cx="9299864" cy="932800"/>
          </a:xfrm>
          <a:prstGeom prst="rect">
            <a:avLst/>
          </a:prstGeom>
          <a:solidFill>
            <a:schemeClr val="accent1">
              <a:lumMod val="20000"/>
              <a:lumOff val="8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0" name="Title Placeholder 1"/>
          <p:cNvSpPr>
            <a:spLocks noGrp="1"/>
          </p:cNvSpPr>
          <p:nvPr>
            <p:ph type="title"/>
          </p:nvPr>
        </p:nvSpPr>
        <p:spPr>
          <a:xfrm>
            <a:off x="493607" y="1956620"/>
            <a:ext cx="6734507" cy="1688241"/>
          </a:xfrm>
          <a:prstGeom prst="rect">
            <a:avLst/>
          </a:prstGeom>
          <a:noFill/>
          <a:effectLst>
            <a:outerShdw blurRad="596900" dist="241300" dir="4140000" sx="94000" sy="94000" algn="ctr" rotWithShape="0">
              <a:srgbClr val="000000">
                <a:alpha val="43137"/>
              </a:srgbClr>
            </a:outerShdw>
            <a:reflection stA="45000" endPos="0" dist="50800" dir="5400000" sy="-100000" algn="bl" rotWithShape="0"/>
          </a:effectLst>
        </p:spPr>
        <p:txBody>
          <a:bodyPr vert="horz" lIns="91440" tIns="45720" rIns="91440" bIns="45720" rtlCol="0" anchor="ctr">
            <a:noAutofit/>
          </a:bodyPr>
          <a:lstStyle/>
          <a:p>
            <a:r>
              <a:rPr lang="en-US"/>
              <a:t>Click to edit Master title style</a:t>
            </a:r>
          </a:p>
        </p:txBody>
      </p:sp>
      <p:pic>
        <p:nvPicPr>
          <p:cNvPr id="6" name="Picture 5"/>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7572375" y="4472083"/>
            <a:ext cx="1381125" cy="480632"/>
          </a:xfrm>
          <a:prstGeom prst="rect">
            <a:avLst/>
          </a:prstGeom>
        </p:spPr>
      </p:pic>
      <p:sp>
        <p:nvSpPr>
          <p:cNvPr id="9" name="Date Placeholder 3">
            <a:extLst>
              <a:ext uri="{FF2B5EF4-FFF2-40B4-BE49-F238E27FC236}">
                <a16:creationId xmlns:a16="http://schemas.microsoft.com/office/drawing/2014/main" id="{CBC6E2F6-92F6-4242-8C9D-185218C9F62D}"/>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bg1"/>
                </a:solidFill>
                <a:latin typeface="Arial" panose="020B0604020202020204" pitchFamily="34" charset="0"/>
                <a:cs typeface="Arial" panose="020B0604020202020204" pitchFamily="34" charset="0"/>
              </a:defRPr>
            </a:lvl1pPr>
          </a:lstStyle>
          <a:p>
            <a:endParaRPr lang="en-US"/>
          </a:p>
        </p:txBody>
      </p:sp>
      <p:sp>
        <p:nvSpPr>
          <p:cNvPr id="11" name="Footer Placeholder 4">
            <a:extLst>
              <a:ext uri="{FF2B5EF4-FFF2-40B4-BE49-F238E27FC236}">
                <a16:creationId xmlns:a16="http://schemas.microsoft.com/office/drawing/2014/main" id="{E23D9722-47E0-A64F-8AF9-49F787ACB0C9}"/>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bg1"/>
                </a:solidFill>
                <a:latin typeface="Arial" panose="020B0604020202020204" pitchFamily="34" charset="0"/>
                <a:cs typeface="Arial" panose="020B0604020202020204" pitchFamily="34" charset="0"/>
              </a:defRPr>
            </a:lvl1pPr>
          </a:lstStyle>
          <a:p>
            <a:r>
              <a:rPr lang="en-US"/>
              <a:t>INFORMATION NOT RELEASABLE TO THE PUBLIC UNLESS AUTHORIZED BY LAW: </a:t>
            </a:r>
          </a:p>
        </p:txBody>
      </p:sp>
      <p:sp>
        <p:nvSpPr>
          <p:cNvPr id="12" name="Slide Number Placeholder 5">
            <a:extLst>
              <a:ext uri="{FF2B5EF4-FFF2-40B4-BE49-F238E27FC236}">
                <a16:creationId xmlns:a16="http://schemas.microsoft.com/office/drawing/2014/main" id="{72CA5770-ED85-1646-B4EE-32B0EBF8F227}"/>
              </a:ext>
            </a:extLst>
          </p:cNvPr>
          <p:cNvSpPr>
            <a:spLocks noGrp="1"/>
          </p:cNvSpPr>
          <p:nvPr>
            <p:ph type="sldNum" sz="quarter" idx="4"/>
          </p:nvPr>
        </p:nvSpPr>
        <p:spPr>
          <a:xfrm>
            <a:off x="7228114" y="4767263"/>
            <a:ext cx="344261" cy="273844"/>
          </a:xfrm>
          <a:prstGeom prst="rect">
            <a:avLst/>
          </a:prstGeom>
        </p:spPr>
        <p:txBody>
          <a:bodyPr vert="horz" lIns="91440" tIns="45720" rIns="91440" bIns="45720" rtlCol="0" anchor="ctr"/>
          <a:lstStyle>
            <a:lvl1pPr algn="l">
              <a:defRPr sz="900">
                <a:solidFill>
                  <a:schemeClr val="bg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2942524604"/>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Lst>
  <p:hf hdr="0" dt="0"/>
  <p:txStyles>
    <p:titleStyle>
      <a:lvl1pPr algn="l" defTabSz="685800" rtl="0" eaLnBrk="1" latinLnBrk="0" hangingPunct="1">
        <a:lnSpc>
          <a:spcPct val="90000"/>
        </a:lnSpc>
        <a:spcBef>
          <a:spcPct val="0"/>
        </a:spcBef>
        <a:buNone/>
        <a:defRPr sz="6600" b="0" i="0" kern="1200">
          <a:solidFill>
            <a:schemeClr val="bg1"/>
          </a:solidFill>
          <a:latin typeface="Arial" panose="020B0604020202020204" pitchFamily="34" charset="0"/>
          <a:ea typeface="Arial" panose="020B0604020202020204" pitchFamily="34" charset="0"/>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155864" y="2"/>
            <a:ext cx="9299864" cy="5143499"/>
          </a:xfrm>
          <a:prstGeom prst="rect">
            <a:avLst/>
          </a:prstGeom>
          <a:solidFill>
            <a:srgbClr val="0049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8" name="Rectangle 7"/>
          <p:cNvSpPr/>
          <p:nvPr userDrawn="1"/>
        </p:nvSpPr>
        <p:spPr>
          <a:xfrm>
            <a:off x="-155864" y="4210701"/>
            <a:ext cx="9299864" cy="932800"/>
          </a:xfrm>
          <a:prstGeom prst="rect">
            <a:avLst/>
          </a:prstGeom>
          <a:solidFill>
            <a:schemeClr val="accent1">
              <a:lumMod val="20000"/>
              <a:lumOff val="8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0" name="Title Placeholder 1"/>
          <p:cNvSpPr>
            <a:spLocks noGrp="1"/>
          </p:cNvSpPr>
          <p:nvPr>
            <p:ph type="title"/>
          </p:nvPr>
        </p:nvSpPr>
        <p:spPr>
          <a:xfrm>
            <a:off x="493608" y="1956620"/>
            <a:ext cx="6734507" cy="1688241"/>
          </a:xfrm>
          <a:prstGeom prst="rect">
            <a:avLst/>
          </a:prstGeom>
          <a:noFill/>
          <a:effectLst>
            <a:outerShdw blurRad="596900" dist="241300" dir="4140000" sx="94000" sy="94000" algn="ctr" rotWithShape="0">
              <a:srgbClr val="000000">
                <a:alpha val="43137"/>
              </a:srgbClr>
            </a:outerShdw>
            <a:reflection stA="45000" endPos="0" dist="50800" dir="5400000" sy="-100000" algn="bl" rotWithShape="0"/>
          </a:effectLst>
        </p:spPr>
        <p:txBody>
          <a:bodyPr vert="horz" lIns="91440" tIns="45720" rIns="91440" bIns="45720" rtlCol="0" anchor="ctr">
            <a:noAutofit/>
          </a:bodyPr>
          <a:lstStyle/>
          <a:p>
            <a:r>
              <a:rPr lang="en-US"/>
              <a:t>Click to edit Master title style</a:t>
            </a:r>
          </a:p>
        </p:txBody>
      </p:sp>
      <p:pic>
        <p:nvPicPr>
          <p:cNvPr id="6" name="Picture 5"/>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7572376" y="4472083"/>
            <a:ext cx="1381125" cy="480632"/>
          </a:xfrm>
          <a:prstGeom prst="rect">
            <a:avLst/>
          </a:prstGeom>
        </p:spPr>
      </p:pic>
      <p:sp>
        <p:nvSpPr>
          <p:cNvPr id="9" name="Date Placeholder 3">
            <a:extLst>
              <a:ext uri="{FF2B5EF4-FFF2-40B4-BE49-F238E27FC236}">
                <a16:creationId xmlns:a16="http://schemas.microsoft.com/office/drawing/2014/main" id="{CBC6E2F6-92F6-4242-8C9D-185218C9F62D}"/>
              </a:ext>
            </a:extLst>
          </p:cNvPr>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900">
                <a:solidFill>
                  <a:schemeClr val="bg1"/>
                </a:solidFill>
                <a:latin typeface="Arial" panose="020B0604020202020204" pitchFamily="34" charset="0"/>
                <a:cs typeface="Arial" panose="020B0604020202020204" pitchFamily="34" charset="0"/>
              </a:defRPr>
            </a:lvl1pPr>
          </a:lstStyle>
          <a:p>
            <a:endParaRPr lang="en-US"/>
          </a:p>
        </p:txBody>
      </p:sp>
      <p:sp>
        <p:nvSpPr>
          <p:cNvPr id="11" name="Footer Placeholder 4">
            <a:extLst>
              <a:ext uri="{FF2B5EF4-FFF2-40B4-BE49-F238E27FC236}">
                <a16:creationId xmlns:a16="http://schemas.microsoft.com/office/drawing/2014/main" id="{E23D9722-47E0-A64F-8AF9-49F787ACB0C9}"/>
              </a:ext>
            </a:extLst>
          </p:cNvPr>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900">
                <a:solidFill>
                  <a:schemeClr val="bg1"/>
                </a:solidFill>
                <a:latin typeface="Arial" panose="020B0604020202020204" pitchFamily="34" charset="0"/>
                <a:cs typeface="Arial" panose="020B0604020202020204" pitchFamily="34" charset="0"/>
              </a:defRPr>
            </a:lvl1pPr>
          </a:lstStyle>
          <a:p>
            <a:endParaRPr lang="en-US"/>
          </a:p>
        </p:txBody>
      </p:sp>
      <p:sp>
        <p:nvSpPr>
          <p:cNvPr id="12" name="Slide Number Placeholder 5">
            <a:extLst>
              <a:ext uri="{FF2B5EF4-FFF2-40B4-BE49-F238E27FC236}">
                <a16:creationId xmlns:a16="http://schemas.microsoft.com/office/drawing/2014/main" id="{72CA5770-ED85-1646-B4EE-32B0EBF8F227}"/>
              </a:ext>
            </a:extLst>
          </p:cNvPr>
          <p:cNvSpPr>
            <a:spLocks noGrp="1"/>
          </p:cNvSpPr>
          <p:nvPr>
            <p:ph type="sldNum" sz="quarter" idx="4"/>
          </p:nvPr>
        </p:nvSpPr>
        <p:spPr>
          <a:xfrm>
            <a:off x="7228115" y="4767264"/>
            <a:ext cx="344261" cy="273844"/>
          </a:xfrm>
          <a:prstGeom prst="rect">
            <a:avLst/>
          </a:prstGeom>
        </p:spPr>
        <p:txBody>
          <a:bodyPr vert="horz" lIns="91440" tIns="45720" rIns="91440" bIns="45720" rtlCol="0" anchor="ctr"/>
          <a:lstStyle>
            <a:lvl1pPr algn="l">
              <a:defRPr sz="900">
                <a:solidFill>
                  <a:schemeClr val="bg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212180500"/>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Lst>
  <p:hf hdr="0"/>
  <p:txStyles>
    <p:titleStyle>
      <a:lvl1pPr algn="l" defTabSz="685783" rtl="0" eaLnBrk="1" latinLnBrk="0" hangingPunct="1">
        <a:lnSpc>
          <a:spcPct val="90000"/>
        </a:lnSpc>
        <a:spcBef>
          <a:spcPct val="0"/>
        </a:spcBef>
        <a:buNone/>
        <a:defRPr sz="6600" b="0" i="0" kern="1200">
          <a:solidFill>
            <a:schemeClr val="bg1"/>
          </a:solidFill>
          <a:latin typeface="Arial" panose="020B0604020202020204" pitchFamily="34" charset="0"/>
          <a:ea typeface="Arial" panose="020B0604020202020204" pitchFamily="34" charset="0"/>
          <a:cs typeface="Arial" panose="020B0604020202020204" pitchFamily="34" charset="0"/>
        </a:defRPr>
      </a:lvl1pPr>
    </p:titleStyle>
    <p:bodyStyle>
      <a:lvl1pPr marL="171446" indent="-171446" algn="l" defTabSz="685783"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18/10/relationships/comments" Target="../comments/modernComment_7FE4E518_9E94F960.xm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jpg"/><Relationship Id="rId7"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png"/><Relationship Id="rId9" Type="http://schemas.microsoft.com/office/2018/10/relationships/comments" Target="../comments/modernComment_7FE4E620_F06ADCC2.xml"/></Relationships>
</file>

<file path=ppt/slides/_rels/slide14.xml.rels><?xml version="1.0" encoding="UTF-8" standalone="yes"?>
<Relationships xmlns="http://schemas.openxmlformats.org/package/2006/relationships"><Relationship Id="rId3" Type="http://schemas.openxmlformats.org/officeDocument/2006/relationships/hyperlink" Target="https://www.medicaid.gov/resources-for-states/downloads/unwinding-comms-toolkit.pdf"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microsoft.com/office/2018/10/relationships/comments" Target="../comments/modernComment_7FE4E61C_B676D9E3.xml"/><Relationship Id="rId4" Type="http://schemas.openxmlformats.org/officeDocument/2006/relationships/hyperlink" Target="https://www.medicaid.gov/resources-for-states/coronavirus-disease-2019-covid-19/unwinding-and-returning-regular-operations-after-covid-19/index.html"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cms.gov/technical-assistance-resources/temp-sep-unwinding-faq.pdf"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www.healthcare.gov/medicaid-chip/transfer-to-marketplace/"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localhelp.healthcare.gov/"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18/10/relationships/comments" Target="../comments/modernComment_7FE4E627_B7F3ED3F.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18/10/relationships/comments" Target="../comments/modernComment_7FE4E628_C024936C.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CFD9BF7-70F1-A546-A238-191469109048}"/>
              </a:ext>
            </a:extLst>
          </p:cNvPr>
          <p:cNvSpPr>
            <a:spLocks noGrp="1"/>
          </p:cNvSpPr>
          <p:nvPr>
            <p:ph type="title"/>
          </p:nvPr>
        </p:nvSpPr>
        <p:spPr>
          <a:xfrm>
            <a:off x="569905" y="693420"/>
            <a:ext cx="7693067" cy="1714500"/>
          </a:xfrm>
        </p:spPr>
        <p:txBody>
          <a:bodyPr/>
          <a:lstStyle/>
          <a:p>
            <a:r>
              <a:rPr lang="en-US" sz="2400" b="1" dirty="0">
                <a:solidFill>
                  <a:srgbClr val="FFFFFF"/>
                </a:solidFill>
                <a:latin typeface="Arial"/>
                <a:cs typeface="Arial"/>
              </a:rPr>
              <a:t>The</a:t>
            </a:r>
            <a:r>
              <a:rPr lang="en-US" sz="2400" b="1" dirty="0">
                <a:latin typeface="Arial"/>
                <a:cs typeface="Arial"/>
              </a:rPr>
              <a:t> End of the Continuous Enrollment Condition: What Partners Need to Know About Medicaid and CHIP Coverage</a:t>
            </a:r>
            <a:br>
              <a:rPr lang="en-US" sz="2400" b="1" dirty="0"/>
            </a:br>
            <a:endParaRPr lang="en-US" sz="2400" b="1" dirty="0"/>
          </a:p>
        </p:txBody>
      </p:sp>
      <p:sp>
        <p:nvSpPr>
          <p:cNvPr id="2" name="Text Placeholder 1">
            <a:extLst>
              <a:ext uri="{FF2B5EF4-FFF2-40B4-BE49-F238E27FC236}">
                <a16:creationId xmlns:a16="http://schemas.microsoft.com/office/drawing/2014/main" id="{B78E1A08-385B-4E40-BD63-B113A1BCFEDB}"/>
              </a:ext>
            </a:extLst>
          </p:cNvPr>
          <p:cNvSpPr>
            <a:spLocks noGrp="1"/>
          </p:cNvSpPr>
          <p:nvPr>
            <p:ph type="body" sz="quarter" idx="13"/>
          </p:nvPr>
        </p:nvSpPr>
        <p:spPr/>
        <p:txBody>
          <a:bodyPr lIns="91440" tIns="45720" rIns="91440" bIns="45720" anchor="t"/>
          <a:lstStyle/>
          <a:p>
            <a:r>
              <a:rPr lang="en-US" dirty="0">
                <a:latin typeface="Arial"/>
                <a:cs typeface="Arial"/>
              </a:rPr>
              <a:t>May 2023</a:t>
            </a:r>
          </a:p>
        </p:txBody>
      </p:sp>
    </p:spTree>
    <p:extLst>
      <p:ext uri="{BB962C8B-B14F-4D97-AF65-F5344CB8AC3E}">
        <p14:creationId xmlns:p14="http://schemas.microsoft.com/office/powerpoint/2010/main" val="2660563296"/>
      </p:ext>
    </p:extLst>
  </p:cSld>
  <p:clrMapOvr>
    <a:masterClrMapping/>
  </p:clrMapOvr>
  <p:extLst>
    <p:ext uri="{6950BFC3-D8DA-4A85-94F7-54DA5524770B}">
      <p188:commentRel xmlns="" xmlns:p188="http://schemas.microsoft.com/office/powerpoint/2018/8/main" r:id="rId3"/>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F6FF5-6091-40F4-B118-EF755FDB282C}"/>
              </a:ext>
            </a:extLst>
          </p:cNvPr>
          <p:cNvSpPr>
            <a:spLocks noGrp="1"/>
          </p:cNvSpPr>
          <p:nvPr>
            <p:ph type="ctrTitle"/>
          </p:nvPr>
        </p:nvSpPr>
        <p:spPr>
          <a:xfrm>
            <a:off x="179658" y="343291"/>
            <a:ext cx="8179917" cy="558786"/>
          </a:xfrm>
        </p:spPr>
        <p:txBody>
          <a:bodyPr/>
          <a:lstStyle/>
          <a:p>
            <a:r>
              <a:rPr lang="en-US" sz="2800" b="1" dirty="0"/>
              <a:t>Medicaid.gov/Renewals: </a:t>
            </a:r>
            <a:br>
              <a:rPr lang="en-US" sz="2400" b="1" dirty="0"/>
            </a:br>
            <a:r>
              <a:rPr lang="en-US" sz="2000" b="1" dirty="0"/>
              <a:t>Resources for Medicaid and CHIP Enrollees</a:t>
            </a:r>
            <a:endParaRPr lang="en-US" sz="2400" b="1" dirty="0"/>
          </a:p>
        </p:txBody>
      </p:sp>
      <p:sp>
        <p:nvSpPr>
          <p:cNvPr id="4" name="Slide Number Placeholder 3">
            <a:extLst>
              <a:ext uri="{FF2B5EF4-FFF2-40B4-BE49-F238E27FC236}">
                <a16:creationId xmlns:a16="http://schemas.microsoft.com/office/drawing/2014/main" id="{943A59AA-0E4B-4CC2-A191-E066BBD4013C}"/>
              </a:ext>
            </a:extLst>
          </p:cNvPr>
          <p:cNvSpPr>
            <a:spLocks noGrp="1"/>
          </p:cNvSpPr>
          <p:nvPr>
            <p:ph type="sldNum" sz="quarter" idx="4"/>
          </p:nvPr>
        </p:nvSpPr>
        <p:spPr/>
        <p:txBody>
          <a:bodyPr/>
          <a:lstStyle/>
          <a:p>
            <a:fld id="{48F63A3B-78C7-47BE-AE5E-E10140E04643}" type="slidenum">
              <a:rPr lang="en-US" smtClean="0"/>
              <a:pPr/>
              <a:t>10</a:t>
            </a:fld>
            <a:endParaRPr lang="en-US" dirty="0"/>
          </a:p>
        </p:txBody>
      </p:sp>
      <p:pic>
        <p:nvPicPr>
          <p:cNvPr id="9" name="Picture 8" descr="Medicaid homepage.PNG">
            <a:extLst>
              <a:ext uri="{FF2B5EF4-FFF2-40B4-BE49-F238E27FC236}">
                <a16:creationId xmlns:a16="http://schemas.microsoft.com/office/drawing/2014/main" id="{100200A3-4574-4614-8401-204263044596}"/>
              </a:ext>
            </a:extLst>
          </p:cNvPr>
          <p:cNvPicPr/>
          <p:nvPr/>
        </p:nvPicPr>
        <p:blipFill rotWithShape="1">
          <a:blip r:embed="rId3"/>
          <a:srcRect b="36206"/>
          <a:stretch/>
        </p:blipFill>
        <p:spPr>
          <a:xfrm>
            <a:off x="433229" y="902736"/>
            <a:ext cx="5025923" cy="1809092"/>
          </a:xfrm>
          <a:prstGeom prst="rect">
            <a:avLst/>
          </a:prstGeom>
          <a:ln>
            <a:solidFill>
              <a:schemeClr val="tx1"/>
            </a:solidFill>
          </a:ln>
        </p:spPr>
      </p:pic>
      <p:pic>
        <p:nvPicPr>
          <p:cNvPr id="11" name="Picture 10">
            <a:extLst>
              <a:ext uri="{FF2B5EF4-FFF2-40B4-BE49-F238E27FC236}">
                <a16:creationId xmlns:a16="http://schemas.microsoft.com/office/drawing/2014/main" id="{3018CDCB-85AB-416A-ACF9-67BEA3E61CB8}"/>
              </a:ext>
            </a:extLst>
          </p:cNvPr>
          <p:cNvPicPr>
            <a:picLocks noChangeAspect="1"/>
          </p:cNvPicPr>
          <p:nvPr/>
        </p:nvPicPr>
        <p:blipFill>
          <a:blip r:embed="rId4"/>
          <a:stretch>
            <a:fillRect/>
          </a:stretch>
        </p:blipFill>
        <p:spPr>
          <a:xfrm>
            <a:off x="5640096" y="726289"/>
            <a:ext cx="3453024" cy="3690922"/>
          </a:xfrm>
          <a:prstGeom prst="rect">
            <a:avLst/>
          </a:prstGeom>
          <a:ln>
            <a:solidFill>
              <a:schemeClr val="tx1"/>
            </a:solidFill>
          </a:ln>
        </p:spPr>
      </p:pic>
      <p:pic>
        <p:nvPicPr>
          <p:cNvPr id="12" name="Picture 11">
            <a:extLst>
              <a:ext uri="{FF2B5EF4-FFF2-40B4-BE49-F238E27FC236}">
                <a16:creationId xmlns:a16="http://schemas.microsoft.com/office/drawing/2014/main" id="{D8518815-D230-4428-AE2A-94DB752104DB}"/>
              </a:ext>
            </a:extLst>
          </p:cNvPr>
          <p:cNvPicPr>
            <a:picLocks noChangeAspect="1"/>
          </p:cNvPicPr>
          <p:nvPr/>
        </p:nvPicPr>
        <p:blipFill>
          <a:blip r:embed="rId5"/>
          <a:stretch>
            <a:fillRect/>
          </a:stretch>
        </p:blipFill>
        <p:spPr>
          <a:xfrm>
            <a:off x="619572" y="2625665"/>
            <a:ext cx="4912029" cy="1917128"/>
          </a:xfrm>
          <a:prstGeom prst="rect">
            <a:avLst/>
          </a:prstGeom>
          <a:ln>
            <a:solidFill>
              <a:schemeClr val="tx1"/>
            </a:solidFill>
          </a:ln>
        </p:spPr>
      </p:pic>
    </p:spTree>
    <p:extLst>
      <p:ext uri="{BB962C8B-B14F-4D97-AF65-F5344CB8AC3E}">
        <p14:creationId xmlns:p14="http://schemas.microsoft.com/office/powerpoint/2010/main" val="3053066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8093" y="119965"/>
            <a:ext cx="8207529" cy="558786"/>
          </a:xfrm>
        </p:spPr>
        <p:txBody>
          <a:bodyPr/>
          <a:lstStyle/>
          <a:p>
            <a:r>
              <a:rPr lang="en-US" sz="2200" b="1" dirty="0"/>
              <a:t>Communications Strategy </a:t>
            </a:r>
          </a:p>
        </p:txBody>
      </p:sp>
      <p:sp>
        <p:nvSpPr>
          <p:cNvPr id="3" name="Content Placeholder 2"/>
          <p:cNvSpPr>
            <a:spLocks noGrp="1"/>
          </p:cNvSpPr>
          <p:nvPr>
            <p:ph type="body" sz="quarter" idx="10"/>
          </p:nvPr>
        </p:nvSpPr>
        <p:spPr>
          <a:xfrm>
            <a:off x="348093" y="678788"/>
            <a:ext cx="8447809" cy="3764910"/>
          </a:xfrm>
        </p:spPr>
        <p:txBody>
          <a:bodyPr lIns="91440" tIns="45720" rIns="91440" bIns="45720" anchor="t">
            <a:noAutofit/>
          </a:bodyPr>
          <a:lstStyle/>
          <a:p>
            <a:pPr>
              <a:buFont typeface="Wingdings" panose="05000000000000000000" pitchFamily="2" charset="2"/>
              <a:buChar char="§"/>
            </a:pPr>
            <a:r>
              <a:rPr lang="en-US" sz="1600" b="1" dirty="0"/>
              <a:t>Campaign Goal </a:t>
            </a:r>
          </a:p>
          <a:p>
            <a:pPr lvl="1">
              <a:buFont typeface="Wingdings" panose="05000000000000000000" pitchFamily="2" charset="2"/>
              <a:buChar char="§"/>
            </a:pPr>
            <a:r>
              <a:rPr lang="en-US" sz="1600" dirty="0">
                <a:latin typeface="Arial"/>
                <a:cs typeface="Arial"/>
              </a:rPr>
              <a:t>Ensure individuals maintain coverage through renewal, or become enrolled in the source of coverage for which they are eligible, whether through Medicaid, CHIP, Basic Health Program or the Marketplace</a:t>
            </a:r>
          </a:p>
          <a:p>
            <a:pPr>
              <a:buFont typeface="Wingdings" panose="05000000000000000000" pitchFamily="2" charset="2"/>
              <a:buChar char="§"/>
            </a:pPr>
            <a:r>
              <a:rPr lang="en-US" sz="1600" b="1" dirty="0"/>
              <a:t>Strategic Approach</a:t>
            </a:r>
          </a:p>
          <a:p>
            <a:pPr lvl="1">
              <a:buFont typeface="Wingdings" panose="05000000000000000000" pitchFamily="2" charset="2"/>
              <a:buChar char="§"/>
            </a:pPr>
            <a:r>
              <a:rPr lang="en-US" sz="1600" dirty="0">
                <a:latin typeface="Arial" panose="020B0604020202020204" pitchFamily="34" charset="0"/>
                <a:cs typeface="Arial" panose="020B0604020202020204" pitchFamily="34" charset="0"/>
              </a:rPr>
              <a:t>Multi-pronged, whole of government communications approach, in partnership with the states and stakeholders, to ensure people with Medicaid are aware of the steps they need to take to maintain coverage</a:t>
            </a:r>
          </a:p>
          <a:p>
            <a:pPr lvl="1">
              <a:buFont typeface="Wingdings" panose="05000000000000000000" pitchFamily="2" charset="2"/>
              <a:buChar char="§"/>
            </a:pPr>
            <a:r>
              <a:rPr lang="en-US" sz="1600" dirty="0">
                <a:latin typeface="Arial" panose="020B0604020202020204" pitchFamily="34" charset="0"/>
                <a:cs typeface="Arial" panose="020B0604020202020204" pitchFamily="34" charset="0"/>
              </a:rPr>
              <a:t>Create a national outreach campaign that builds on states’ efforts and engages deeply with partners and stakeholders </a:t>
            </a:r>
          </a:p>
          <a:p>
            <a:pPr>
              <a:buFont typeface="Wingdings" panose="05000000000000000000" pitchFamily="2" charset="2"/>
              <a:buChar char="§"/>
            </a:pPr>
            <a:r>
              <a:rPr lang="en-US" sz="1700" b="1" dirty="0">
                <a:latin typeface="Arial" panose="020B0604020202020204" pitchFamily="34" charset="0"/>
                <a:cs typeface="Arial" panose="020B0604020202020204" pitchFamily="34" charset="0"/>
              </a:rPr>
              <a:t>Timeline </a:t>
            </a:r>
          </a:p>
          <a:p>
            <a:pPr marL="685800" lvl="2" indent="0">
              <a:buNone/>
            </a:pPr>
            <a:r>
              <a:rPr lang="en-US" sz="1400" b="1" dirty="0">
                <a:latin typeface="Arial" panose="020B0604020202020204" pitchFamily="34" charset="0"/>
                <a:cs typeface="Arial" panose="020B0604020202020204" pitchFamily="34" charset="0"/>
              </a:rPr>
              <a:t>Phase I:  </a:t>
            </a:r>
            <a:r>
              <a:rPr lang="en-US" sz="1400" dirty="0">
                <a:latin typeface="Arial" panose="020B0604020202020204" pitchFamily="34" charset="0"/>
                <a:cs typeface="Arial" panose="020B0604020202020204" pitchFamily="34" charset="0"/>
              </a:rPr>
              <a:t>Get Ready and Awareness </a:t>
            </a:r>
          </a:p>
          <a:p>
            <a:pPr lvl="3"/>
            <a:r>
              <a:rPr lang="en-US" sz="1400" b="1" dirty="0">
                <a:latin typeface="Arial"/>
                <a:cs typeface="Arial"/>
              </a:rPr>
              <a:t>Timeline: </a:t>
            </a:r>
            <a:r>
              <a:rPr lang="en-US" sz="1400" dirty="0">
                <a:latin typeface="Arial"/>
                <a:cs typeface="Arial"/>
              </a:rPr>
              <a:t>Underway and refreshed on February 1, 2023</a:t>
            </a:r>
          </a:p>
          <a:p>
            <a:pPr marL="685800" lvl="2" indent="0">
              <a:buNone/>
            </a:pPr>
            <a:r>
              <a:rPr lang="en-US" sz="1400" b="1" dirty="0">
                <a:latin typeface="Arial" panose="020B0604020202020204" pitchFamily="34" charset="0"/>
                <a:cs typeface="Arial" panose="020B0604020202020204" pitchFamily="34" charset="0"/>
              </a:rPr>
              <a:t>Phase II: </a:t>
            </a:r>
            <a:r>
              <a:rPr lang="en-US" sz="1400" dirty="0">
                <a:latin typeface="Arial" panose="020B0604020202020204" pitchFamily="34" charset="0"/>
                <a:cs typeface="Arial" panose="020B0604020202020204" pitchFamily="34" charset="0"/>
              </a:rPr>
              <a:t>Medicaid Re-determination and Retaining Coverage </a:t>
            </a:r>
          </a:p>
          <a:p>
            <a:pPr lvl="3"/>
            <a:r>
              <a:rPr lang="en-US" sz="1400" b="1" dirty="0">
                <a:latin typeface="Arial" panose="020B0604020202020204" pitchFamily="34" charset="0"/>
                <a:cs typeface="Arial" panose="020B0604020202020204" pitchFamily="34" charset="0"/>
              </a:rPr>
              <a:t>Timeline: </a:t>
            </a:r>
            <a:r>
              <a:rPr lang="en-US" sz="1400" dirty="0">
                <a:latin typeface="Arial" panose="020B0604020202020204" pitchFamily="34" charset="0"/>
                <a:cs typeface="Arial" panose="020B0604020202020204" pitchFamily="34" charset="0"/>
              </a:rPr>
              <a:t>April 1, 2023 until the end of the Unwinding period</a:t>
            </a:r>
          </a:p>
          <a:p>
            <a:pPr marL="285750" indent="-285750">
              <a:buFont typeface="Arial" panose="020B0604020202020204" pitchFamily="34" charset="0"/>
              <a:buChar char="•"/>
            </a:pPr>
            <a:endParaRPr lang="en-US" sz="13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4"/>
          </p:nvPr>
        </p:nvSpPr>
        <p:spPr/>
        <p:txBody>
          <a:bodyPr/>
          <a:lstStyle/>
          <a:p>
            <a:pPr marL="0" marR="0" lvl="0" indent="0" algn="l" defTabSz="685828" rtl="0" eaLnBrk="1" fontAlgn="auto" latinLnBrk="0" hangingPunct="1">
              <a:lnSpc>
                <a:spcPct val="100000"/>
              </a:lnSpc>
              <a:spcBef>
                <a:spcPts val="0"/>
              </a:spcBef>
              <a:spcAft>
                <a:spcPts val="0"/>
              </a:spcAft>
              <a:buClrTx/>
              <a:buSzTx/>
              <a:buFontTx/>
              <a:buNone/>
              <a:tabLst/>
              <a:defRPr/>
            </a:pPr>
            <a:fld id="{6AE7939A-3FBB-4809-905E-2174978795E4}" type="slidenum">
              <a:rPr kumimoji="0" lang="en-US" sz="900" b="0" i="0" u="none" strike="noStrike" kern="1200" cap="none" spc="0" normalizeH="0" baseline="0" noProof="0">
                <a:ln>
                  <a:noFill/>
                </a:ln>
                <a:solidFill>
                  <a:prstClr val="white">
                    <a:lumMod val="95000"/>
                  </a:prstClr>
                </a:solidFill>
                <a:effectLst/>
                <a:uLnTx/>
                <a:uFillTx/>
                <a:latin typeface="Calibri"/>
                <a:ea typeface="+mn-ea"/>
                <a:cs typeface="Arial" panose="020B0604020202020204" pitchFamily="34" charset="0"/>
              </a:rPr>
              <a:pPr marL="0" marR="0" lvl="0" indent="0" algn="l" defTabSz="685828" rtl="0" eaLnBrk="1" fontAlgn="auto" latinLnBrk="0" hangingPunct="1">
                <a:lnSpc>
                  <a:spcPct val="100000"/>
                </a:lnSpc>
                <a:spcBef>
                  <a:spcPts val="0"/>
                </a:spcBef>
                <a:spcAft>
                  <a:spcPts val="0"/>
                </a:spcAft>
                <a:buClrTx/>
                <a:buSzTx/>
                <a:buFontTx/>
                <a:buNone/>
                <a:tabLst/>
                <a:defRPr/>
              </a:pPr>
              <a:t>11</a:t>
            </a:fld>
            <a:endParaRPr kumimoji="0" lang="en-US" sz="900" b="0" i="0" u="none" strike="noStrike" kern="1200" cap="none" spc="0" normalizeH="0" baseline="0" noProof="0" dirty="0">
              <a:ln>
                <a:noFill/>
              </a:ln>
              <a:solidFill>
                <a:prstClr val="white">
                  <a:lumMod val="95000"/>
                </a:prstClr>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10451139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CA08CDE-6D85-4D64-A8FD-3CD4DFE3BA6B}"/>
              </a:ext>
            </a:extLst>
          </p:cNvPr>
          <p:cNvSpPr>
            <a:spLocks noGrp="1"/>
          </p:cNvSpPr>
          <p:nvPr>
            <p:ph type="sldNum" sz="quarter" idx="4"/>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9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l" defTabSz="685800" rtl="0" eaLnBrk="1" fontAlgn="auto" latinLnBrk="0" hangingPunct="1">
                <a:lnSpc>
                  <a:spcPct val="100000"/>
                </a:lnSpc>
                <a:spcBef>
                  <a:spcPts val="0"/>
                </a:spcBef>
                <a:spcAft>
                  <a:spcPts val="0"/>
                </a:spcAft>
                <a:buClrTx/>
                <a:buSzTx/>
                <a:buFontTx/>
                <a:buNone/>
                <a:tabLst/>
                <a:defRPr/>
              </a:pPr>
              <a:t>12</a:t>
            </a:fld>
            <a:endParaRPr kumimoji="0" lang="en-US" sz="9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7" name="Picture 6" descr="toolkit full cover.PNG">
            <a:extLst>
              <a:ext uri="{FF2B5EF4-FFF2-40B4-BE49-F238E27FC236}">
                <a16:creationId xmlns:a16="http://schemas.microsoft.com/office/drawing/2014/main" id="{A79AB3A7-25E8-4513-80A8-32074498B7CF}"/>
              </a:ext>
            </a:extLst>
          </p:cNvPr>
          <p:cNvPicPr>
            <a:picLocks noChangeAspect="1"/>
          </p:cNvPicPr>
          <p:nvPr/>
        </p:nvPicPr>
        <p:blipFill>
          <a:blip r:embed="rId3"/>
          <a:stretch>
            <a:fillRect/>
          </a:stretch>
        </p:blipFill>
        <p:spPr>
          <a:xfrm>
            <a:off x="6002324" y="661179"/>
            <a:ext cx="2795045" cy="3625757"/>
          </a:xfrm>
          <a:prstGeom prst="rect">
            <a:avLst/>
          </a:prstGeom>
        </p:spPr>
      </p:pic>
      <p:sp>
        <p:nvSpPr>
          <p:cNvPr id="3" name="Text Placeholder 2">
            <a:extLst>
              <a:ext uri="{FF2B5EF4-FFF2-40B4-BE49-F238E27FC236}">
                <a16:creationId xmlns:a16="http://schemas.microsoft.com/office/drawing/2014/main" id="{E29803C6-E6C3-4F6E-AF0C-B418EE356EA7}"/>
              </a:ext>
            </a:extLst>
          </p:cNvPr>
          <p:cNvSpPr>
            <a:spLocks noGrp="1"/>
          </p:cNvSpPr>
          <p:nvPr>
            <p:ph type="body" sz="quarter" idx="10"/>
          </p:nvPr>
        </p:nvSpPr>
        <p:spPr>
          <a:xfrm>
            <a:off x="237927" y="667176"/>
            <a:ext cx="5793408" cy="2966936"/>
          </a:xfrm>
        </p:spPr>
        <p:txBody>
          <a:bodyPr lIns="91440" tIns="45720" rIns="91440" bIns="45720" anchor="t"/>
          <a:lstStyle/>
          <a:p>
            <a:pPr>
              <a:lnSpc>
                <a:spcPct val="70000"/>
              </a:lnSpc>
              <a:buFont typeface="Wingdings" panose="05000000000000000000" pitchFamily="2" charset="2"/>
              <a:buChar char="§"/>
            </a:pPr>
            <a:r>
              <a:rPr lang="en-US" sz="1100" dirty="0">
                <a:latin typeface="Arial"/>
                <a:cs typeface="Arial"/>
              </a:rPr>
              <a:t>A </a:t>
            </a:r>
            <a:r>
              <a:rPr lang="en-US" sz="1100" b="1" dirty="0">
                <a:latin typeface="Arial"/>
                <a:cs typeface="Arial"/>
              </a:rPr>
              <a:t>living resource </a:t>
            </a:r>
            <a:r>
              <a:rPr lang="en-US" sz="1100" dirty="0">
                <a:latin typeface="Arial"/>
                <a:cs typeface="Arial"/>
              </a:rPr>
              <a:t>where products will be added/updated as we learn </a:t>
            </a:r>
            <a:endParaRPr lang="en-US" sz="1100"/>
          </a:p>
          <a:p>
            <a:pPr marL="0" indent="0">
              <a:lnSpc>
                <a:spcPct val="70000"/>
              </a:lnSpc>
              <a:buNone/>
            </a:pPr>
            <a:r>
              <a:rPr lang="en-US" sz="1100" dirty="0">
                <a:latin typeface="Arial"/>
                <a:cs typeface="Arial"/>
              </a:rPr>
              <a:t>   more about what states, partners and consumers need</a:t>
            </a:r>
            <a:r>
              <a:rPr lang="en-US" sz="1100" dirty="0">
                <a:solidFill>
                  <a:srgbClr val="FF0000"/>
                </a:solidFill>
                <a:latin typeface="Arial"/>
                <a:cs typeface="Arial"/>
              </a:rPr>
              <a:t> </a:t>
            </a:r>
            <a:r>
              <a:rPr lang="en-US" sz="1100" dirty="0">
                <a:latin typeface="Arial"/>
                <a:cs typeface="Arial"/>
              </a:rPr>
              <a:t>to</a:t>
            </a:r>
            <a:r>
              <a:rPr lang="en-US" sz="1100" dirty="0">
                <a:solidFill>
                  <a:srgbClr val="FF0000"/>
                </a:solidFill>
                <a:latin typeface="Arial"/>
                <a:cs typeface="Arial"/>
              </a:rPr>
              <a:t> </a:t>
            </a:r>
            <a:r>
              <a:rPr lang="en-US" sz="1100" dirty="0">
                <a:latin typeface="Arial"/>
                <a:cs typeface="Arial"/>
              </a:rPr>
              <a:t>respond to</a:t>
            </a:r>
          </a:p>
          <a:p>
            <a:pPr>
              <a:lnSpc>
                <a:spcPct val="70000"/>
              </a:lnSpc>
              <a:buFont typeface="Wingdings" panose="05000000000000000000" pitchFamily="2" charset="2"/>
              <a:buChar char="§"/>
            </a:pPr>
            <a:r>
              <a:rPr lang="en-US" sz="1100" dirty="0">
                <a:latin typeface="Arial"/>
                <a:cs typeface="Arial"/>
              </a:rPr>
              <a:t>Contains </a:t>
            </a:r>
            <a:r>
              <a:rPr lang="en-US" sz="1100" b="1" dirty="0">
                <a:latin typeface="Arial"/>
                <a:cs typeface="Arial"/>
              </a:rPr>
              <a:t>important information </a:t>
            </a:r>
            <a:r>
              <a:rPr lang="en-US" sz="1100" dirty="0">
                <a:latin typeface="Arial"/>
                <a:cs typeface="Arial"/>
              </a:rPr>
              <a:t>to help inform people with Medicaid or CHIP </a:t>
            </a:r>
            <a:endParaRPr lang="en-US" sz="1100"/>
          </a:p>
          <a:p>
            <a:pPr marL="0" indent="0">
              <a:lnSpc>
                <a:spcPct val="70000"/>
              </a:lnSpc>
              <a:buNone/>
            </a:pPr>
            <a:r>
              <a:rPr lang="en-US" sz="1100" dirty="0">
                <a:latin typeface="Arial"/>
                <a:cs typeface="Arial"/>
              </a:rPr>
              <a:t>    about </a:t>
            </a:r>
            <a:r>
              <a:rPr lang="en-US" sz="1100" b="1" dirty="0">
                <a:latin typeface="Arial"/>
                <a:cs typeface="Arial"/>
              </a:rPr>
              <a:t>steps they need to take to renew their coverage </a:t>
            </a:r>
            <a:r>
              <a:rPr lang="en-US" sz="1100" dirty="0">
                <a:latin typeface="Arial"/>
                <a:cs typeface="Arial"/>
              </a:rPr>
              <a:t>or </a:t>
            </a:r>
            <a:r>
              <a:rPr lang="en-US" sz="1100" b="1" dirty="0">
                <a:latin typeface="Arial"/>
                <a:cs typeface="Arial"/>
              </a:rPr>
              <a:t>transition to another </a:t>
            </a:r>
            <a:endParaRPr lang="en-US" sz="1100" b="1">
              <a:cs typeface="Arial"/>
            </a:endParaRPr>
          </a:p>
          <a:p>
            <a:pPr marL="0" indent="0">
              <a:lnSpc>
                <a:spcPct val="70000"/>
              </a:lnSpc>
              <a:buNone/>
            </a:pPr>
            <a:r>
              <a:rPr lang="en-US" sz="1100" b="1" dirty="0">
                <a:latin typeface="Arial"/>
                <a:cs typeface="Arial"/>
              </a:rPr>
              <a:t>    health coverage option if no longer eligible for Medicaid or CHIP</a:t>
            </a:r>
            <a:endParaRPr lang="en-US" sz="1100" b="1">
              <a:cs typeface="Arial"/>
            </a:endParaRPr>
          </a:p>
          <a:p>
            <a:pPr>
              <a:buFont typeface="Wingdings" panose="05000000000000000000" pitchFamily="2" charset="2"/>
              <a:buChar char="§"/>
            </a:pPr>
            <a:r>
              <a:rPr lang="en-US" sz="1100" b="1" dirty="0">
                <a:latin typeface="Arial"/>
                <a:cs typeface="Arial"/>
              </a:rPr>
              <a:t>Contents include</a:t>
            </a:r>
            <a:r>
              <a:rPr lang="en-US" sz="1100" dirty="0">
                <a:latin typeface="Arial"/>
                <a:cs typeface="Arial"/>
              </a:rPr>
              <a:t>: </a:t>
            </a:r>
            <a:endParaRPr lang="en-US" sz="1100"/>
          </a:p>
          <a:p>
            <a:pPr marL="342900" lvl="1" indent="0">
              <a:buNone/>
            </a:pPr>
            <a:r>
              <a:rPr lang="en-US" sz="1100" dirty="0">
                <a:latin typeface="Arial"/>
                <a:cs typeface="Arial"/>
              </a:rPr>
              <a:t>-   Overview </a:t>
            </a:r>
            <a:endParaRPr lang="en-US" sz="1100">
              <a:latin typeface="Arial" panose="020B0604020202020204" pitchFamily="34" charset="0"/>
              <a:cs typeface="Arial" panose="020B0604020202020204" pitchFamily="34" charset="0"/>
            </a:endParaRPr>
          </a:p>
          <a:p>
            <a:pPr marL="342900" lvl="1" indent="0">
              <a:buNone/>
            </a:pPr>
            <a:r>
              <a:rPr lang="en-US" sz="1100" dirty="0">
                <a:latin typeface="Arial"/>
                <a:cs typeface="Arial"/>
              </a:rPr>
              <a:t>-   Summary of research with key insights</a:t>
            </a:r>
          </a:p>
          <a:p>
            <a:pPr lvl="1">
              <a:buFontTx/>
              <a:buChar char="-"/>
            </a:pPr>
            <a:r>
              <a:rPr lang="en-US" sz="1100" dirty="0">
                <a:latin typeface="Arial"/>
                <a:cs typeface="Arial"/>
              </a:rPr>
              <a:t>Key messages</a:t>
            </a:r>
          </a:p>
          <a:p>
            <a:pPr lvl="1">
              <a:buFontTx/>
              <a:buChar char="-"/>
            </a:pPr>
            <a:r>
              <a:rPr lang="en-US" sz="1100" dirty="0">
                <a:latin typeface="Arial"/>
                <a:cs typeface="Arial"/>
              </a:rPr>
              <a:t>Fillable digital flyers: </a:t>
            </a:r>
            <a:endParaRPr lang="en-US" sz="1100" strike="sngStrike">
              <a:solidFill>
                <a:srgbClr val="FF0000"/>
              </a:solidFill>
              <a:latin typeface="Arial"/>
              <a:cs typeface="Arial"/>
            </a:endParaRPr>
          </a:p>
          <a:p>
            <a:pPr marL="342900" lvl="1" indent="0">
              <a:buNone/>
            </a:pPr>
            <a:r>
              <a:rPr lang="en-US" sz="1100" dirty="0">
                <a:latin typeface="Arial"/>
                <a:cs typeface="Arial"/>
              </a:rPr>
              <a:t>-   Drop in articles </a:t>
            </a:r>
            <a:endParaRPr lang="en-US" sz="1100">
              <a:solidFill>
                <a:srgbClr val="FF0000"/>
              </a:solidFill>
              <a:latin typeface="Arial" panose="020B0604020202020204" pitchFamily="34" charset="0"/>
              <a:cs typeface="Arial" panose="020B0604020202020204" pitchFamily="34" charset="0"/>
            </a:endParaRPr>
          </a:p>
          <a:p>
            <a:pPr marL="342900" lvl="1" indent="0">
              <a:buNone/>
            </a:pPr>
            <a:r>
              <a:rPr lang="en-US" sz="1100" dirty="0">
                <a:latin typeface="Arial"/>
                <a:cs typeface="Arial"/>
              </a:rPr>
              <a:t>-   Social media and outreach products</a:t>
            </a:r>
          </a:p>
          <a:p>
            <a:pPr marL="342900" lvl="1" indent="0">
              <a:buNone/>
            </a:pPr>
            <a:r>
              <a:rPr lang="en-US" sz="1100" dirty="0">
                <a:latin typeface="Arial"/>
                <a:cs typeface="Arial"/>
              </a:rPr>
              <a:t>-   Emails</a:t>
            </a:r>
          </a:p>
          <a:p>
            <a:pPr marL="342900" lvl="1" indent="0">
              <a:buNone/>
            </a:pPr>
            <a:r>
              <a:rPr lang="en-US" sz="1100" dirty="0">
                <a:latin typeface="Arial"/>
                <a:cs typeface="Arial"/>
              </a:rPr>
              <a:t>-   SMS/text messages</a:t>
            </a:r>
          </a:p>
          <a:p>
            <a:pPr lvl="1">
              <a:buFontTx/>
              <a:buChar char="-"/>
            </a:pPr>
            <a:r>
              <a:rPr lang="en-US" sz="1100" dirty="0">
                <a:latin typeface="Arial"/>
                <a:cs typeface="Arial"/>
              </a:rPr>
              <a:t>Call Center scripts</a:t>
            </a:r>
          </a:p>
          <a:p>
            <a:pPr lvl="1">
              <a:buFontTx/>
              <a:buChar char="-"/>
            </a:pPr>
            <a:r>
              <a:rPr lang="en-US" sz="1100" dirty="0">
                <a:latin typeface="Arial"/>
                <a:cs typeface="Arial"/>
              </a:rPr>
              <a:t>CMS Partner Tip Sheet</a:t>
            </a:r>
            <a:endParaRPr lang="en-US" sz="1100">
              <a:latin typeface="Arial" panose="020B0604020202020204" pitchFamily="34" charset="0"/>
              <a:cs typeface="Arial" panose="020B0604020202020204" pitchFamily="34" charset="0"/>
            </a:endParaRPr>
          </a:p>
          <a:p>
            <a:pPr lvl="1">
              <a:buFontTx/>
              <a:buChar char="-"/>
            </a:pPr>
            <a:r>
              <a:rPr lang="en-US" sz="1100" dirty="0">
                <a:latin typeface="Arial"/>
                <a:cs typeface="Arial"/>
              </a:rPr>
              <a:t>Factsheets</a:t>
            </a:r>
            <a:endParaRPr lang="en-US" sz="1100">
              <a:latin typeface="Arial" panose="020B0604020202020204" pitchFamily="34" charset="0"/>
              <a:cs typeface="Arial" panose="020B0604020202020204" pitchFamily="34" charset="0"/>
            </a:endParaRPr>
          </a:p>
          <a:p>
            <a:pPr marL="171450" lvl="1">
              <a:spcBef>
                <a:spcPts val="750"/>
              </a:spcBef>
              <a:buFont typeface="Wingdings" panose="05000000000000000000" pitchFamily="2" charset="2"/>
              <a:buChar char="§"/>
            </a:pPr>
            <a:r>
              <a:rPr lang="en-US" sz="1100" b="1" dirty="0">
                <a:latin typeface="Arial"/>
                <a:cs typeface="Arial"/>
              </a:rPr>
              <a:t>Available in English and Spanish. </a:t>
            </a:r>
            <a:r>
              <a:rPr lang="en-US" sz="1100" dirty="0">
                <a:latin typeface="Arial"/>
                <a:cs typeface="Arial"/>
              </a:rPr>
              <a:t>Select resources available in Chinese, Hindi, Korean, Tagalog, and Vietnamese. </a:t>
            </a:r>
            <a:endParaRPr lang="en-US" sz="1100" dirty="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3B4A7AF6-249B-4F10-B80C-6814EEE52B1E}"/>
              </a:ext>
            </a:extLst>
          </p:cNvPr>
          <p:cNvSpPr>
            <a:spLocks noGrp="1"/>
          </p:cNvSpPr>
          <p:nvPr>
            <p:ph type="ctrTitle"/>
          </p:nvPr>
        </p:nvSpPr>
        <p:spPr>
          <a:xfrm>
            <a:off x="170764" y="102393"/>
            <a:ext cx="9066027" cy="558786"/>
          </a:xfrm>
        </p:spPr>
        <p:txBody>
          <a:bodyPr/>
          <a:lstStyle/>
          <a:p>
            <a:r>
              <a:rPr lang="en-US" sz="2000" b="1" dirty="0">
                <a:latin typeface="Arial"/>
                <a:cs typeface="Arial"/>
              </a:rPr>
              <a:t>Medicaid and CHIP Continuous Eligibility Renewals: A Communications Toolkit</a:t>
            </a:r>
          </a:p>
        </p:txBody>
      </p:sp>
    </p:spTree>
    <p:extLst>
      <p:ext uri="{BB962C8B-B14F-4D97-AF65-F5344CB8AC3E}">
        <p14:creationId xmlns:p14="http://schemas.microsoft.com/office/powerpoint/2010/main" val="16812196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60243F1-B1A9-47F1-BCBE-9AED5268B01B}"/>
              </a:ext>
            </a:extLst>
          </p:cNvPr>
          <p:cNvSpPr>
            <a:spLocks noGrp="1"/>
          </p:cNvSpPr>
          <p:nvPr>
            <p:ph type="sldNum" sz="quarter" idx="4"/>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9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l" defTabSz="685800" rtl="0" eaLnBrk="1" fontAlgn="auto" latinLnBrk="0" hangingPunct="1">
                <a:lnSpc>
                  <a:spcPct val="100000"/>
                </a:lnSpc>
                <a:spcBef>
                  <a:spcPts val="0"/>
                </a:spcBef>
                <a:spcAft>
                  <a:spcPts val="0"/>
                </a:spcAft>
                <a:buClrTx/>
                <a:buSzTx/>
                <a:buFontTx/>
                <a:buNone/>
                <a:tabLst/>
                <a:defRPr/>
              </a:pPr>
              <a:t>13</a:t>
            </a:fld>
            <a:endParaRPr kumimoji="0" lang="en-US" sz="9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4" name="Picture 3">
            <a:extLst>
              <a:ext uri="{FF2B5EF4-FFF2-40B4-BE49-F238E27FC236}">
                <a16:creationId xmlns:a16="http://schemas.microsoft.com/office/drawing/2014/main" id="{C2462D47-6384-4C63-A0E0-10C5A2633E46}"/>
              </a:ext>
            </a:extLst>
          </p:cNvPr>
          <p:cNvPicPr>
            <a:picLocks noChangeAspect="1"/>
          </p:cNvPicPr>
          <p:nvPr/>
        </p:nvPicPr>
        <p:blipFill>
          <a:blip r:embed="rId3"/>
          <a:stretch>
            <a:fillRect/>
          </a:stretch>
        </p:blipFill>
        <p:spPr>
          <a:xfrm>
            <a:off x="6602148" y="2144397"/>
            <a:ext cx="1843000" cy="2385060"/>
          </a:xfrm>
          <a:prstGeom prst="rect">
            <a:avLst/>
          </a:prstGeom>
        </p:spPr>
      </p:pic>
      <p:pic>
        <p:nvPicPr>
          <p:cNvPr id="5" name="Picture 4">
            <a:extLst>
              <a:ext uri="{FF2B5EF4-FFF2-40B4-BE49-F238E27FC236}">
                <a16:creationId xmlns:a16="http://schemas.microsoft.com/office/drawing/2014/main" id="{B90FF064-4556-4737-8226-0D394BF26CAF}"/>
              </a:ext>
            </a:extLst>
          </p:cNvPr>
          <p:cNvPicPr>
            <a:picLocks noChangeAspect="1"/>
          </p:cNvPicPr>
          <p:nvPr/>
        </p:nvPicPr>
        <p:blipFill>
          <a:blip r:embed="rId4"/>
          <a:stretch>
            <a:fillRect/>
          </a:stretch>
        </p:blipFill>
        <p:spPr>
          <a:xfrm>
            <a:off x="2898455" y="2446810"/>
            <a:ext cx="3060097" cy="1839483"/>
          </a:xfrm>
          <a:prstGeom prst="rect">
            <a:avLst/>
          </a:prstGeom>
        </p:spPr>
      </p:pic>
      <p:sp>
        <p:nvSpPr>
          <p:cNvPr id="13" name="TextBox 12">
            <a:extLst>
              <a:ext uri="{FF2B5EF4-FFF2-40B4-BE49-F238E27FC236}">
                <a16:creationId xmlns:a16="http://schemas.microsoft.com/office/drawing/2014/main" id="{751513F7-18C7-48A1-A345-4406989E7AF3}"/>
              </a:ext>
            </a:extLst>
          </p:cNvPr>
          <p:cNvSpPr txBox="1"/>
          <p:nvPr/>
        </p:nvSpPr>
        <p:spPr>
          <a:xfrm>
            <a:off x="3827599" y="2169811"/>
            <a:ext cx="1953451" cy="276999"/>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Drop-in Article</a:t>
            </a:r>
          </a:p>
        </p:txBody>
      </p:sp>
      <p:grpSp>
        <p:nvGrpSpPr>
          <p:cNvPr id="17" name="Group 16" descr="Social Media Graphics">
            <a:extLst>
              <a:ext uri="{FF2B5EF4-FFF2-40B4-BE49-F238E27FC236}">
                <a16:creationId xmlns:a16="http://schemas.microsoft.com/office/drawing/2014/main" id="{9D0033A8-A1A1-4CBE-B04A-E1A52412A4F6}"/>
              </a:ext>
            </a:extLst>
          </p:cNvPr>
          <p:cNvGrpSpPr/>
          <p:nvPr/>
        </p:nvGrpSpPr>
        <p:grpSpPr>
          <a:xfrm>
            <a:off x="456168" y="2218965"/>
            <a:ext cx="2085975" cy="2180064"/>
            <a:chOff x="496027" y="1735022"/>
            <a:chExt cx="2085975" cy="2180064"/>
          </a:xfrm>
        </p:grpSpPr>
        <p:pic>
          <p:nvPicPr>
            <p:cNvPr id="10" name="Picture 9">
              <a:extLst>
                <a:ext uri="{FF2B5EF4-FFF2-40B4-BE49-F238E27FC236}">
                  <a16:creationId xmlns:a16="http://schemas.microsoft.com/office/drawing/2014/main" id="{CC7A25CC-C41E-4FF3-9F73-50D5C4153DB3}"/>
                </a:ext>
              </a:extLst>
            </p:cNvPr>
            <p:cNvPicPr>
              <a:picLocks noChangeAspect="1"/>
            </p:cNvPicPr>
            <p:nvPr/>
          </p:nvPicPr>
          <p:blipFill>
            <a:blip r:embed="rId5"/>
            <a:stretch>
              <a:fillRect/>
            </a:stretch>
          </p:blipFill>
          <p:spPr>
            <a:xfrm>
              <a:off x="524313" y="2886386"/>
              <a:ext cx="2057400" cy="1028700"/>
            </a:xfrm>
            <a:prstGeom prst="rect">
              <a:avLst/>
            </a:prstGeom>
          </p:spPr>
        </p:pic>
        <p:pic>
          <p:nvPicPr>
            <p:cNvPr id="11" name="Picture 10">
              <a:extLst>
                <a:ext uri="{FF2B5EF4-FFF2-40B4-BE49-F238E27FC236}">
                  <a16:creationId xmlns:a16="http://schemas.microsoft.com/office/drawing/2014/main" id="{153AA199-B90C-4A1D-AEC7-9DC1A425E9B8}"/>
                </a:ext>
              </a:extLst>
            </p:cNvPr>
            <p:cNvPicPr>
              <a:picLocks noChangeAspect="1"/>
            </p:cNvPicPr>
            <p:nvPr/>
          </p:nvPicPr>
          <p:blipFill>
            <a:blip r:embed="rId6"/>
            <a:stretch>
              <a:fillRect/>
            </a:stretch>
          </p:blipFill>
          <p:spPr>
            <a:xfrm>
              <a:off x="496027" y="1735022"/>
              <a:ext cx="2085975" cy="1044145"/>
            </a:xfrm>
            <a:prstGeom prst="rect">
              <a:avLst/>
            </a:prstGeom>
          </p:spPr>
        </p:pic>
      </p:grpSp>
      <p:grpSp>
        <p:nvGrpSpPr>
          <p:cNvPr id="18" name="Group 17" descr="Social Media Graphics">
            <a:extLst>
              <a:ext uri="{FF2B5EF4-FFF2-40B4-BE49-F238E27FC236}">
                <a16:creationId xmlns:a16="http://schemas.microsoft.com/office/drawing/2014/main" id="{B89EBD27-3137-4729-A807-98EDCFB53E15}"/>
              </a:ext>
            </a:extLst>
          </p:cNvPr>
          <p:cNvGrpSpPr/>
          <p:nvPr/>
        </p:nvGrpSpPr>
        <p:grpSpPr>
          <a:xfrm>
            <a:off x="417086" y="1103101"/>
            <a:ext cx="2452573" cy="1083132"/>
            <a:chOff x="417086" y="660695"/>
            <a:chExt cx="2065973" cy="1019926"/>
          </a:xfrm>
        </p:grpSpPr>
        <p:pic>
          <p:nvPicPr>
            <p:cNvPr id="6" name="Picture 5">
              <a:extLst>
                <a:ext uri="{FF2B5EF4-FFF2-40B4-BE49-F238E27FC236}">
                  <a16:creationId xmlns:a16="http://schemas.microsoft.com/office/drawing/2014/main" id="{96E98638-D98B-40A9-B18D-8B675F07B980}"/>
                </a:ext>
              </a:extLst>
            </p:cNvPr>
            <p:cNvPicPr>
              <a:picLocks noChangeAspect="1"/>
            </p:cNvPicPr>
            <p:nvPr/>
          </p:nvPicPr>
          <p:blipFill>
            <a:blip r:embed="rId7"/>
            <a:stretch>
              <a:fillRect/>
            </a:stretch>
          </p:blipFill>
          <p:spPr>
            <a:xfrm>
              <a:off x="417086" y="880521"/>
              <a:ext cx="1852862" cy="800100"/>
            </a:xfrm>
            <a:prstGeom prst="rect">
              <a:avLst/>
            </a:prstGeom>
          </p:spPr>
        </p:pic>
        <p:sp>
          <p:nvSpPr>
            <p:cNvPr id="14" name="TextBox 13">
              <a:extLst>
                <a:ext uri="{FF2B5EF4-FFF2-40B4-BE49-F238E27FC236}">
                  <a16:creationId xmlns:a16="http://schemas.microsoft.com/office/drawing/2014/main" id="{DC8C2483-AF27-41EF-9940-7FA52D0CED59}"/>
                </a:ext>
              </a:extLst>
            </p:cNvPr>
            <p:cNvSpPr txBox="1"/>
            <p:nvPr/>
          </p:nvSpPr>
          <p:spPr>
            <a:xfrm>
              <a:off x="529608" y="660695"/>
              <a:ext cx="1953451" cy="276999"/>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Social Media Graphics</a:t>
              </a:r>
            </a:p>
          </p:txBody>
        </p:sp>
      </p:grpSp>
      <p:pic>
        <p:nvPicPr>
          <p:cNvPr id="16" name="Picture 15">
            <a:extLst>
              <a:ext uri="{FF2B5EF4-FFF2-40B4-BE49-F238E27FC236}">
                <a16:creationId xmlns:a16="http://schemas.microsoft.com/office/drawing/2014/main" id="{997B3C78-8D30-4A45-8D01-A83FA5A38098}"/>
              </a:ext>
            </a:extLst>
          </p:cNvPr>
          <p:cNvPicPr>
            <a:picLocks noChangeAspect="1"/>
          </p:cNvPicPr>
          <p:nvPr/>
        </p:nvPicPr>
        <p:blipFill>
          <a:blip r:embed="rId8"/>
          <a:stretch>
            <a:fillRect/>
          </a:stretch>
        </p:blipFill>
        <p:spPr>
          <a:xfrm>
            <a:off x="3739606" y="809453"/>
            <a:ext cx="4619817" cy="1145625"/>
          </a:xfrm>
          <a:prstGeom prst="rect">
            <a:avLst/>
          </a:prstGeom>
        </p:spPr>
      </p:pic>
      <p:sp>
        <p:nvSpPr>
          <p:cNvPr id="15" name="TextBox 14">
            <a:extLst>
              <a:ext uri="{FF2B5EF4-FFF2-40B4-BE49-F238E27FC236}">
                <a16:creationId xmlns:a16="http://schemas.microsoft.com/office/drawing/2014/main" id="{8C90B35E-C305-492B-9F1B-712FC20A1993}"/>
              </a:ext>
            </a:extLst>
          </p:cNvPr>
          <p:cNvSpPr txBox="1"/>
          <p:nvPr/>
        </p:nvSpPr>
        <p:spPr>
          <a:xfrm>
            <a:off x="5568312" y="603201"/>
            <a:ext cx="1953451" cy="276999"/>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Text Messages</a:t>
            </a:r>
          </a:p>
        </p:txBody>
      </p:sp>
      <p:sp>
        <p:nvSpPr>
          <p:cNvPr id="2" name="Title 1">
            <a:extLst>
              <a:ext uri="{FF2B5EF4-FFF2-40B4-BE49-F238E27FC236}">
                <a16:creationId xmlns:a16="http://schemas.microsoft.com/office/drawing/2014/main" id="{3B4A7AF6-249B-4F10-B80C-6814EEE52B1E}"/>
              </a:ext>
            </a:extLst>
          </p:cNvPr>
          <p:cNvSpPr>
            <a:spLocks noGrp="1"/>
          </p:cNvSpPr>
          <p:nvPr>
            <p:ph type="ctrTitle"/>
          </p:nvPr>
        </p:nvSpPr>
        <p:spPr>
          <a:xfrm>
            <a:off x="280992" y="86762"/>
            <a:ext cx="9066027" cy="558786"/>
          </a:xfrm>
        </p:spPr>
        <p:txBody>
          <a:bodyPr/>
          <a:lstStyle/>
          <a:p>
            <a:r>
              <a:rPr lang="en-US" sz="2400" b="1" dirty="0"/>
              <a:t>Sample Communications Toolkit Materials</a:t>
            </a:r>
          </a:p>
        </p:txBody>
      </p:sp>
      <p:sp>
        <p:nvSpPr>
          <p:cNvPr id="12" name="TextBox 11">
            <a:extLst>
              <a:ext uri="{FF2B5EF4-FFF2-40B4-BE49-F238E27FC236}">
                <a16:creationId xmlns:a16="http://schemas.microsoft.com/office/drawing/2014/main" id="{ADF3F01D-3F48-4FA2-B0A4-4087DD6FF07C}"/>
              </a:ext>
            </a:extLst>
          </p:cNvPr>
          <p:cNvSpPr txBox="1"/>
          <p:nvPr/>
        </p:nvSpPr>
        <p:spPr>
          <a:xfrm>
            <a:off x="6684103" y="1825383"/>
            <a:ext cx="1953451" cy="276999"/>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Partner Tip Sheet</a:t>
            </a:r>
          </a:p>
        </p:txBody>
      </p:sp>
    </p:spTree>
    <p:extLst>
      <p:ext uri="{BB962C8B-B14F-4D97-AF65-F5344CB8AC3E}">
        <p14:creationId xmlns:p14="http://schemas.microsoft.com/office/powerpoint/2010/main" val="4033535170"/>
      </p:ext>
    </p:extLst>
  </p:cSld>
  <p:clrMapOvr>
    <a:masterClrMapping/>
  </p:clrMapOvr>
  <p:extLst>
    <p:ext uri="{6950BFC3-D8DA-4A85-94F7-54DA5524770B}">
      <p188:commentRel xmlns="" xmlns:p188="http://schemas.microsoft.com/office/powerpoint/2018/8/main" r:id="rId9"/>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4DBDBC6-A609-4DAE-B67E-8E7275774319}"/>
              </a:ext>
            </a:extLst>
          </p:cNvPr>
          <p:cNvSpPr>
            <a:spLocks noGrp="1"/>
          </p:cNvSpPr>
          <p:nvPr>
            <p:ph type="sldNum" sz="quarter" idx="4"/>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9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l" defTabSz="685800" rtl="0" eaLnBrk="1" fontAlgn="auto" latinLnBrk="0" hangingPunct="1">
                <a:lnSpc>
                  <a:spcPct val="100000"/>
                </a:lnSpc>
                <a:spcBef>
                  <a:spcPts val="0"/>
                </a:spcBef>
                <a:spcAft>
                  <a:spcPts val="0"/>
                </a:spcAft>
                <a:buClrTx/>
                <a:buSzTx/>
                <a:buFontTx/>
                <a:buNone/>
                <a:tabLst/>
                <a:defRPr/>
              </a:pPr>
              <a:t>14</a:t>
            </a:fld>
            <a:endParaRPr kumimoji="0" lang="en-US" sz="9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 name="Content Placeholder 5"/>
          <p:cNvSpPr>
            <a:spLocks noGrp="1"/>
          </p:cNvSpPr>
          <p:nvPr>
            <p:ph type="body" sz="quarter" idx="10"/>
          </p:nvPr>
        </p:nvSpPr>
        <p:spPr>
          <a:xfrm>
            <a:off x="204744" y="536302"/>
            <a:ext cx="8902407" cy="3955830"/>
          </a:xfrm>
        </p:spPr>
        <p:txBody>
          <a:bodyPr lIns="91440" tIns="45720" rIns="91440" bIns="45720" anchor="t">
            <a:noAutofit/>
          </a:bodyPr>
          <a:lstStyle/>
          <a:p>
            <a:pPr>
              <a:lnSpc>
                <a:spcPct val="100000"/>
              </a:lnSpc>
              <a:spcBef>
                <a:spcPts val="0"/>
              </a:spcBef>
            </a:pPr>
            <a:r>
              <a:rPr lang="en-US" sz="1100" b="1" dirty="0"/>
              <a:t>CMS Needs Your Help!</a:t>
            </a:r>
          </a:p>
          <a:p>
            <a:pPr>
              <a:lnSpc>
                <a:spcPct val="100000"/>
              </a:lnSpc>
              <a:spcBef>
                <a:spcPts val="0"/>
              </a:spcBef>
            </a:pPr>
            <a:endParaRPr lang="en-US" sz="1100" b="1" u="sng" dirty="0"/>
          </a:p>
          <a:p>
            <a:pPr>
              <a:lnSpc>
                <a:spcPct val="100000"/>
              </a:lnSpc>
              <a:spcBef>
                <a:spcPts val="0"/>
              </a:spcBef>
            </a:pPr>
            <a:r>
              <a:rPr lang="en-US" sz="1100" b="1" dirty="0"/>
              <a:t>What Partners Can Do NOW</a:t>
            </a:r>
            <a:endParaRPr lang="en-US" sz="1100" dirty="0"/>
          </a:p>
          <a:p>
            <a:pPr lvl="1">
              <a:lnSpc>
                <a:spcPct val="100000"/>
              </a:lnSpc>
              <a:spcBef>
                <a:spcPts val="0"/>
              </a:spcBef>
            </a:pPr>
            <a:r>
              <a:rPr lang="en-US" sz="1100" dirty="0">
                <a:latin typeface="Arial"/>
                <a:cs typeface="Arial"/>
              </a:rPr>
              <a:t>Right now, partners can help </a:t>
            </a:r>
            <a:r>
              <a:rPr lang="en-US" sz="1100" b="1" dirty="0">
                <a:latin typeface="Arial"/>
                <a:cs typeface="Arial"/>
              </a:rPr>
              <a:t>prepare for the renewal process and educate Medicaid and CHIP enrollees about</a:t>
            </a:r>
            <a:r>
              <a:rPr lang="en-US" sz="1100" dirty="0">
                <a:latin typeface="Arial"/>
                <a:cs typeface="Arial"/>
              </a:rPr>
              <a:t> the recent</a:t>
            </a:r>
            <a:r>
              <a:rPr lang="en-US" sz="1100" b="1" dirty="0">
                <a:latin typeface="Arial"/>
                <a:cs typeface="Arial"/>
              </a:rPr>
              <a:t> changes</a:t>
            </a:r>
            <a:r>
              <a:rPr lang="en-US" sz="1100" dirty="0">
                <a:latin typeface="Arial"/>
                <a:cs typeface="Arial"/>
              </a:rPr>
              <a:t>. This includes making sure that enrollees have updated their contact information with their State Medicaid or CHIP program and are aware that they need to act when they receive a letter from their state about completing a renewal form.</a:t>
            </a:r>
          </a:p>
          <a:p>
            <a:pPr marL="342900" lvl="1" indent="0">
              <a:lnSpc>
                <a:spcPct val="100000"/>
              </a:lnSpc>
              <a:spcBef>
                <a:spcPts val="0"/>
              </a:spcBef>
              <a:buNone/>
            </a:pPr>
            <a:endParaRPr lang="en-US" sz="1100" dirty="0">
              <a:latin typeface="Arial" panose="020B0604020202020204" pitchFamily="34" charset="0"/>
              <a:cs typeface="Arial" panose="020B0604020202020204" pitchFamily="34" charset="0"/>
            </a:endParaRPr>
          </a:p>
          <a:p>
            <a:pPr>
              <a:lnSpc>
                <a:spcPct val="100000"/>
              </a:lnSpc>
              <a:spcBef>
                <a:spcPts val="0"/>
              </a:spcBef>
            </a:pPr>
            <a:r>
              <a:rPr lang="en-US" sz="1100" b="1" dirty="0"/>
              <a:t>Key Messages for Partners to Share</a:t>
            </a:r>
            <a:endParaRPr lang="en-US" sz="1100" dirty="0"/>
          </a:p>
          <a:p>
            <a:pPr lvl="1">
              <a:lnSpc>
                <a:spcPct val="100000"/>
              </a:lnSpc>
              <a:spcBef>
                <a:spcPts val="0"/>
              </a:spcBef>
            </a:pPr>
            <a:r>
              <a:rPr lang="en-US" sz="1100" dirty="0">
                <a:latin typeface="Arial" panose="020B0604020202020204" pitchFamily="34" charset="0"/>
                <a:cs typeface="Arial" panose="020B0604020202020204" pitchFamily="34" charset="0"/>
              </a:rPr>
              <a:t>There are three main messages that partners should focus on now when communicating with people that are enrolled in Medicaid and CHIP.</a:t>
            </a:r>
          </a:p>
          <a:p>
            <a:pPr lvl="2">
              <a:lnSpc>
                <a:spcPct val="100000"/>
              </a:lnSpc>
              <a:spcBef>
                <a:spcPts val="0"/>
              </a:spcBef>
            </a:pPr>
            <a:r>
              <a:rPr lang="en-US" sz="1100" b="1" dirty="0">
                <a:latin typeface="Arial" panose="020B0604020202020204" pitchFamily="34" charset="0"/>
                <a:cs typeface="Arial" panose="020B0604020202020204" pitchFamily="34" charset="0"/>
              </a:rPr>
              <a:t>Update your contact information</a:t>
            </a:r>
            <a:r>
              <a:rPr lang="en-US" sz="1100" dirty="0">
                <a:latin typeface="Arial" panose="020B0604020202020204" pitchFamily="34" charset="0"/>
                <a:cs typeface="Arial" panose="020B0604020202020204" pitchFamily="34" charset="0"/>
              </a:rPr>
              <a:t> – Make sure [Name of State Medicaid or CHIP program] has your current mailing address, phone number, email, or other contact information. This way, they’ll be able to contact you about your Medicaid or CHIP coverage. </a:t>
            </a:r>
          </a:p>
          <a:p>
            <a:pPr lvl="2">
              <a:lnSpc>
                <a:spcPct val="100000"/>
              </a:lnSpc>
              <a:spcBef>
                <a:spcPts val="0"/>
              </a:spcBef>
            </a:pPr>
            <a:r>
              <a:rPr lang="en-US" sz="1100" b="1" dirty="0">
                <a:latin typeface="Arial" panose="020B0604020202020204" pitchFamily="34" charset="0"/>
                <a:cs typeface="Arial" panose="020B0604020202020204" pitchFamily="34" charset="0"/>
              </a:rPr>
              <a:t>Check your mail</a:t>
            </a:r>
            <a:r>
              <a:rPr lang="en-US" sz="1100" dirty="0">
                <a:latin typeface="Arial" panose="020B0604020202020204" pitchFamily="34" charset="0"/>
                <a:cs typeface="Arial" panose="020B0604020202020204" pitchFamily="34" charset="0"/>
              </a:rPr>
              <a:t> – [Name of State Medicaid or CHIP program] will mail you a letter about your Medicaid or CHIP coverage. This letter will also let you know if you need to complete a renewal form to see if you still qualify for Medicaid or CHIP. </a:t>
            </a:r>
          </a:p>
          <a:p>
            <a:pPr lvl="2">
              <a:lnSpc>
                <a:spcPct val="100000"/>
              </a:lnSpc>
              <a:spcBef>
                <a:spcPts val="0"/>
              </a:spcBef>
            </a:pPr>
            <a:r>
              <a:rPr lang="en-US" sz="1100" b="1" dirty="0">
                <a:latin typeface="Arial" panose="020B0604020202020204" pitchFamily="34" charset="0"/>
                <a:cs typeface="Arial" panose="020B0604020202020204" pitchFamily="34" charset="0"/>
              </a:rPr>
              <a:t>Complete your renewal form (if you get one) </a:t>
            </a:r>
            <a:r>
              <a:rPr lang="en-US" sz="1100" dirty="0">
                <a:latin typeface="Arial" panose="020B0604020202020204" pitchFamily="34" charset="0"/>
                <a:cs typeface="Arial" panose="020B0604020202020204" pitchFamily="34" charset="0"/>
              </a:rPr>
              <a:t>– Fill out the form and return it to [Name of State Medicaid or CHIP program] right away to help avoid a gap in your Medicaid or CHIP coverage. </a:t>
            </a:r>
          </a:p>
          <a:p>
            <a:pPr marL="0" lvl="0" indent="0">
              <a:lnSpc>
                <a:spcPct val="100000"/>
              </a:lnSpc>
              <a:spcBef>
                <a:spcPts val="0"/>
              </a:spcBef>
              <a:buNone/>
            </a:pPr>
            <a:endParaRPr lang="en-US" sz="1100" dirty="0"/>
          </a:p>
          <a:p>
            <a:pPr>
              <a:lnSpc>
                <a:spcPct val="100000"/>
              </a:lnSpc>
              <a:spcBef>
                <a:spcPts val="0"/>
              </a:spcBef>
            </a:pPr>
            <a:r>
              <a:rPr lang="en-US" sz="1100" dirty="0">
                <a:latin typeface="Arial"/>
                <a:cs typeface="Arial"/>
              </a:rPr>
              <a:t>Sample social media posts, graphics, and drop-in articles that focus on these key messages can be found in the </a:t>
            </a:r>
            <a:r>
              <a:rPr lang="en-US" sz="1100" u="sng" dirty="0">
                <a:latin typeface="Arial"/>
                <a:cs typeface="Arial"/>
                <a:hlinkClick r:id="rId3"/>
              </a:rPr>
              <a:t>Communications Toolkit</a:t>
            </a:r>
            <a:r>
              <a:rPr lang="en-US" sz="1100" dirty="0">
                <a:latin typeface="Arial"/>
                <a:cs typeface="Arial"/>
              </a:rPr>
              <a:t>. The </a:t>
            </a:r>
            <a:r>
              <a:rPr lang="en-US" sz="1100" u="sng" dirty="0">
                <a:latin typeface="Arial"/>
                <a:cs typeface="Arial"/>
                <a:hlinkClick r:id="rId4"/>
              </a:rPr>
              <a:t>Unwinding resource page</a:t>
            </a:r>
            <a:r>
              <a:rPr lang="en-US" sz="1100" dirty="0">
                <a:latin typeface="Arial"/>
                <a:cs typeface="Arial"/>
              </a:rPr>
              <a:t> will continue to be updated as new resources and tools are released.</a:t>
            </a:r>
          </a:p>
          <a:p>
            <a:pPr>
              <a:lnSpc>
                <a:spcPct val="100000"/>
              </a:lnSpc>
              <a:spcBef>
                <a:spcPts val="0"/>
              </a:spcBef>
            </a:pPr>
            <a:r>
              <a:rPr lang="en-US" sz="1100" dirty="0">
                <a:latin typeface="Arial"/>
                <a:cs typeface="Arial"/>
              </a:rPr>
              <a:t>Resources for Phase II have been added to the toolkit and include messages to help ensure Medicaid and CHIP enrollees take the necessary steps to renew coverage, or transition to other coverage if they’re no longer eligible for Medicaid or CHIP.</a:t>
            </a:r>
            <a:endParaRPr lang="en-US" sz="1100" strike="sngStrike" dirty="0"/>
          </a:p>
          <a:p>
            <a:pPr>
              <a:lnSpc>
                <a:spcPct val="100000"/>
              </a:lnSpc>
              <a:spcBef>
                <a:spcPts val="0"/>
              </a:spcBef>
            </a:pPr>
            <a:endParaRPr lang="en-US" sz="1200" dirty="0"/>
          </a:p>
        </p:txBody>
      </p:sp>
      <p:sp>
        <p:nvSpPr>
          <p:cNvPr id="3" name="Title 2"/>
          <p:cNvSpPr>
            <a:spLocks noGrp="1"/>
          </p:cNvSpPr>
          <p:nvPr>
            <p:ph type="ctrTitle"/>
          </p:nvPr>
        </p:nvSpPr>
        <p:spPr>
          <a:xfrm>
            <a:off x="266978" y="-24760"/>
            <a:ext cx="6858000" cy="558786"/>
          </a:xfrm>
        </p:spPr>
        <p:txBody>
          <a:bodyPr/>
          <a:lstStyle/>
          <a:p>
            <a:r>
              <a:rPr lang="en-US" sz="2200" b="1" dirty="0"/>
              <a:t>Call to Action and Key Messages for Partners</a:t>
            </a:r>
          </a:p>
        </p:txBody>
      </p:sp>
    </p:spTree>
    <p:extLst>
      <p:ext uri="{BB962C8B-B14F-4D97-AF65-F5344CB8AC3E}">
        <p14:creationId xmlns:p14="http://schemas.microsoft.com/office/powerpoint/2010/main" val="3061242339"/>
      </p:ext>
    </p:extLst>
  </p:cSld>
  <p:clrMapOvr>
    <a:masterClrMapping/>
  </p:clrMapOvr>
  <p:extLst>
    <p:ext uri="{6950BFC3-D8DA-4A85-94F7-54DA5524770B}">
      <p188:commentRel xmlns="" xmlns:p188="http://schemas.microsoft.com/office/powerpoint/2018/8/main" r:id="rId5"/>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9370BF8-75F3-4229-EB98-2298B22CDBB6}"/>
              </a:ext>
            </a:extLst>
          </p:cNvPr>
          <p:cNvSpPr>
            <a:spLocks noGrp="1"/>
          </p:cNvSpPr>
          <p:nvPr>
            <p:ph type="ctrTitle"/>
          </p:nvPr>
        </p:nvSpPr>
        <p:spPr>
          <a:xfrm>
            <a:off x="139148" y="0"/>
            <a:ext cx="9144000" cy="558786"/>
          </a:xfrm>
        </p:spPr>
        <p:txBody>
          <a:bodyPr/>
          <a:lstStyle/>
          <a:p>
            <a:pPr lvl="0"/>
            <a:r>
              <a:rPr lang="en-US" sz="2200" b="1" dirty="0">
                <a:latin typeface="Arial"/>
                <a:cs typeface="Arial"/>
              </a:rPr>
              <a:t>Medicaid Unwinding Special Enrollment Period (SEP)</a:t>
            </a:r>
          </a:p>
        </p:txBody>
      </p:sp>
      <p:sp>
        <p:nvSpPr>
          <p:cNvPr id="3" name="Text Placeholder 2">
            <a:extLst>
              <a:ext uri="{FF2B5EF4-FFF2-40B4-BE49-F238E27FC236}">
                <a16:creationId xmlns:a16="http://schemas.microsoft.com/office/drawing/2014/main" id="{ECED47B6-D1F2-4E2C-A715-C7B53F5CA997}"/>
              </a:ext>
            </a:extLst>
          </p:cNvPr>
          <p:cNvSpPr>
            <a:spLocks noGrp="1"/>
          </p:cNvSpPr>
          <p:nvPr>
            <p:ph type="body" sz="quarter" idx="10"/>
          </p:nvPr>
        </p:nvSpPr>
        <p:spPr>
          <a:xfrm>
            <a:off x="0" y="640080"/>
            <a:ext cx="9144000" cy="3525729"/>
          </a:xfrm>
        </p:spPr>
        <p:txBody>
          <a:bodyPr lIns="91440" tIns="45720" rIns="91440" bIns="45720" anchor="t"/>
          <a:lstStyle/>
          <a:p>
            <a:pPr marL="365760">
              <a:lnSpc>
                <a:spcPct val="100000"/>
              </a:lnSpc>
              <a:spcBef>
                <a:spcPts val="0"/>
              </a:spcBef>
              <a:spcAft>
                <a:spcPts val="600"/>
              </a:spcAft>
            </a:pPr>
            <a:r>
              <a:rPr lang="en-US" sz="1200" dirty="0"/>
              <a:t>To ensure individuals have sufficient time to enroll in Marketplace coverage during the unwinding period, consumers who lose Medicaid/CHIP coverage between </a:t>
            </a:r>
            <a:r>
              <a:rPr lang="en-US" sz="1200" b="1" dirty="0"/>
              <a:t>March 31, 2023 </a:t>
            </a:r>
            <a:r>
              <a:rPr lang="en-US" sz="1200" dirty="0"/>
              <a:t>and </a:t>
            </a:r>
            <a:r>
              <a:rPr lang="en-US" sz="1200" b="1" dirty="0"/>
              <a:t>July 31, 2024 </a:t>
            </a:r>
            <a:r>
              <a:rPr lang="en-US" sz="1200" dirty="0"/>
              <a:t>will be eligible for a </a:t>
            </a:r>
            <a:r>
              <a:rPr lang="en-US" sz="1200" b="1" dirty="0"/>
              <a:t>60-day SEP beginning the day they submit or update a Marketplace application.</a:t>
            </a:r>
          </a:p>
          <a:p>
            <a:pPr marL="731520" lvl="1">
              <a:lnSpc>
                <a:spcPct val="100000"/>
              </a:lnSpc>
              <a:spcBef>
                <a:spcPts val="0"/>
              </a:spcBef>
              <a:spcAft>
                <a:spcPts val="600"/>
              </a:spcAft>
            </a:pPr>
            <a:r>
              <a:rPr lang="en-US" sz="1200" dirty="0">
                <a:latin typeface="Arial" panose="020B0604020202020204" pitchFamily="34" charset="0"/>
                <a:cs typeface="Arial" panose="020B0604020202020204" pitchFamily="34" charset="0"/>
              </a:rPr>
              <a:t>Consumers can access this Unwinding SEP by submitting or updating an application through HealthCare.gov, a certified partner that supports SEPs, or the Marketplace Call Center. </a:t>
            </a:r>
          </a:p>
          <a:p>
            <a:pPr marL="365760">
              <a:lnSpc>
                <a:spcPct val="100000"/>
              </a:lnSpc>
              <a:spcBef>
                <a:spcPts val="0"/>
              </a:spcBef>
              <a:spcAft>
                <a:spcPts val="600"/>
              </a:spcAft>
            </a:pPr>
            <a:r>
              <a:rPr lang="en-US" sz="1200" dirty="0">
                <a:latin typeface="Arial" panose="020B0604020202020204" pitchFamily="34" charset="0"/>
                <a:cs typeface="Arial" panose="020B0604020202020204" pitchFamily="34" charset="0"/>
              </a:rPr>
              <a:t>CMS has published Marketplace guidance on the unwinding SEP: </a:t>
            </a:r>
            <a:r>
              <a:rPr lang="en-US" sz="1200" dirty="0">
                <a:solidFill>
                  <a:srgbClr val="FF0000"/>
                </a:solidFill>
                <a:latin typeface="Arial" panose="020B0604020202020204" pitchFamily="34" charset="0"/>
                <a:cs typeface="Arial" panose="020B0604020202020204" pitchFamily="34" charset="0"/>
                <a:hlinkClick r:id="rId3"/>
              </a:rPr>
              <a:t>https://www.cms.gov/technical-assistance-resources/temp-sep-unwinding-faq.pdf</a:t>
            </a:r>
            <a:r>
              <a:rPr lang="en-US" sz="1200" dirty="0">
                <a:solidFill>
                  <a:srgbClr val="FF0000"/>
                </a:solidFill>
                <a:latin typeface="Arial" panose="020B0604020202020204" pitchFamily="34" charset="0"/>
                <a:cs typeface="Arial" panose="020B0604020202020204" pitchFamily="34" charset="0"/>
              </a:rPr>
              <a:t> </a:t>
            </a:r>
          </a:p>
          <a:p>
            <a:pPr marL="365760">
              <a:lnSpc>
                <a:spcPct val="100000"/>
              </a:lnSpc>
              <a:spcBef>
                <a:spcPts val="0"/>
              </a:spcBef>
              <a:spcAft>
                <a:spcPts val="600"/>
              </a:spcAft>
            </a:pPr>
            <a:r>
              <a:rPr lang="en-US" sz="1200" dirty="0"/>
              <a:t>CMS recommends that Medicaid/CHIP enrollees submit or update an application on HealthCare.gov as soon as they receive their Medicaid/CHIP termination letter from their state.</a:t>
            </a:r>
          </a:p>
          <a:p>
            <a:pPr marL="731520" lvl="1">
              <a:lnSpc>
                <a:spcPct val="100000"/>
              </a:lnSpc>
              <a:spcBef>
                <a:spcPts val="0"/>
              </a:spcBef>
              <a:spcAft>
                <a:spcPts val="600"/>
              </a:spcAft>
            </a:pPr>
            <a:r>
              <a:rPr lang="en-US" sz="1200" dirty="0">
                <a:latin typeface="Arial" panose="020B0604020202020204" pitchFamily="34" charset="0"/>
                <a:cs typeface="Arial" panose="020B0604020202020204" pitchFamily="34" charset="0"/>
              </a:rPr>
              <a:t>More information can be found at: </a:t>
            </a:r>
            <a:r>
              <a:rPr lang="en-US" sz="1200" dirty="0">
                <a:latin typeface="Arial" panose="020B0604020202020204" pitchFamily="34" charset="0"/>
                <a:cs typeface="Arial" panose="020B0604020202020204" pitchFamily="34" charset="0"/>
                <a:hlinkClick r:id="rId4" tooltip="Web link: Steps if you lost or were denied for Medicaid or CHIP"/>
              </a:rPr>
              <a:t>https://www.healthcare.gov/medicaid-chip/transfer-to-marketplace/</a:t>
            </a:r>
            <a:endParaRPr lang="en-US" sz="1200" dirty="0">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9CD9956A-56A1-483E-95D4-2FDF1DAF27B9}"/>
              </a:ext>
            </a:extLst>
          </p:cNvPr>
          <p:cNvSpPr>
            <a:spLocks noGrp="1"/>
          </p:cNvSpPr>
          <p:nvPr>
            <p:ph type="sldNum" sz="quarter" idx="4"/>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9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l" defTabSz="685800" rtl="0" eaLnBrk="1" fontAlgn="auto" latinLnBrk="0" hangingPunct="1">
                <a:lnSpc>
                  <a:spcPct val="100000"/>
                </a:lnSpc>
                <a:spcBef>
                  <a:spcPts val="0"/>
                </a:spcBef>
                <a:spcAft>
                  <a:spcPts val="0"/>
                </a:spcAft>
                <a:buClrTx/>
                <a:buSzTx/>
                <a:buFontTx/>
                <a:buNone/>
                <a:tabLst/>
                <a:defRPr/>
              </a:pPr>
              <a:t>15</a:t>
            </a:fld>
            <a:endParaRPr kumimoji="0" lang="en-US" sz="9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5300099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51ABC-37F7-1055-7D42-CF609C21C4F9}"/>
              </a:ext>
            </a:extLst>
          </p:cNvPr>
          <p:cNvSpPr>
            <a:spLocks noGrp="1"/>
          </p:cNvSpPr>
          <p:nvPr>
            <p:ph type="ctrTitle"/>
          </p:nvPr>
        </p:nvSpPr>
        <p:spPr>
          <a:xfrm>
            <a:off x="139148" y="9939"/>
            <a:ext cx="9144000" cy="558786"/>
          </a:xfrm>
        </p:spPr>
        <p:txBody>
          <a:bodyPr/>
          <a:lstStyle/>
          <a:p>
            <a:pPr lvl="0">
              <a:lnSpc>
                <a:spcPct val="100000"/>
              </a:lnSpc>
              <a:spcBef>
                <a:spcPts val="0"/>
              </a:spcBef>
              <a:defRPr/>
            </a:pPr>
            <a:r>
              <a:rPr lang="en-US" sz="2200" b="1" dirty="0">
                <a:latin typeface="Arial"/>
                <a:cs typeface="Arial"/>
              </a:rPr>
              <a:t>How to Get Help Applying for Marketplace Coverage</a:t>
            </a:r>
          </a:p>
        </p:txBody>
      </p:sp>
      <p:sp>
        <p:nvSpPr>
          <p:cNvPr id="8" name="Text Placeholder 2">
            <a:extLst>
              <a:ext uri="{FF2B5EF4-FFF2-40B4-BE49-F238E27FC236}">
                <a16:creationId xmlns:a16="http://schemas.microsoft.com/office/drawing/2014/main" id="{96A0A432-6086-4049-B496-B3DE01F288A7}"/>
              </a:ext>
            </a:extLst>
          </p:cNvPr>
          <p:cNvSpPr>
            <a:spLocks noGrp="1"/>
          </p:cNvSpPr>
          <p:nvPr>
            <p:ph type="body" sz="quarter" idx="4294967295"/>
          </p:nvPr>
        </p:nvSpPr>
        <p:spPr>
          <a:xfrm>
            <a:off x="0" y="640080"/>
            <a:ext cx="9144000" cy="2771217"/>
          </a:xfrm>
          <a:prstGeom prst="rect">
            <a:avLst/>
          </a:prstGeom>
        </p:spPr>
        <p:txBody>
          <a:bodyPr lIns="91440" tIns="45720" rIns="91440" bIns="45720" anchor="t"/>
          <a:lstStyle/>
          <a:p>
            <a:pPr marL="182880" indent="0">
              <a:lnSpc>
                <a:spcPct val="100000"/>
              </a:lnSpc>
              <a:spcAft>
                <a:spcPts val="600"/>
              </a:spcAft>
              <a:buNone/>
            </a:pPr>
            <a:r>
              <a:rPr lang="en-US" sz="1600" b="1" dirty="0">
                <a:latin typeface="Arial"/>
                <a:cs typeface="Arial"/>
              </a:rPr>
              <a:t>If individuals need help completing a Marketplace application, they can: </a:t>
            </a:r>
            <a:endParaRPr lang="en-US" sz="600" dirty="0">
              <a:latin typeface="Arial"/>
              <a:cs typeface="Arial"/>
            </a:endParaRPr>
          </a:p>
          <a:p>
            <a:pPr marL="365760" lvl="1">
              <a:lnSpc>
                <a:spcPct val="100000"/>
              </a:lnSpc>
              <a:spcAft>
                <a:spcPts val="600"/>
              </a:spcAft>
            </a:pPr>
            <a:r>
              <a:rPr lang="en-US" sz="1600" dirty="0">
                <a:latin typeface="Arial"/>
                <a:cs typeface="Arial"/>
              </a:rPr>
              <a:t>Visit HealthCare.gov</a:t>
            </a:r>
            <a:endParaRPr lang="en-US" sz="1600">
              <a:latin typeface="Arial"/>
              <a:cs typeface="Arial"/>
            </a:endParaRPr>
          </a:p>
          <a:p>
            <a:pPr marL="731520" lvl="2">
              <a:lnSpc>
                <a:spcPct val="100000"/>
              </a:lnSpc>
              <a:spcAft>
                <a:spcPts val="600"/>
              </a:spcAft>
            </a:pPr>
            <a:r>
              <a:rPr lang="en-US" sz="1600" dirty="0">
                <a:latin typeface="Arial"/>
                <a:cs typeface="Arial"/>
              </a:rPr>
              <a:t>HealthCare.gov will direct individuals to their state-based Marketplace, as applicable </a:t>
            </a:r>
            <a:endParaRPr lang="en-US" sz="1600">
              <a:latin typeface="Arial"/>
              <a:cs typeface="Arial"/>
            </a:endParaRPr>
          </a:p>
          <a:p>
            <a:pPr marL="365760" lvl="1">
              <a:lnSpc>
                <a:spcPct val="100000"/>
              </a:lnSpc>
              <a:spcAft>
                <a:spcPts val="600"/>
              </a:spcAft>
            </a:pPr>
            <a:r>
              <a:rPr lang="en-US" sz="1600" dirty="0">
                <a:latin typeface="Arial"/>
                <a:cs typeface="Arial"/>
              </a:rPr>
              <a:t>Call the Marketplace Call Center at 1-800-318-2596 (TTY: 1-855-889-4325)</a:t>
            </a:r>
            <a:endParaRPr lang="en-US" sz="1600">
              <a:latin typeface="Arial"/>
              <a:cs typeface="Arial"/>
            </a:endParaRPr>
          </a:p>
          <a:p>
            <a:pPr marL="365760" lvl="1">
              <a:lnSpc>
                <a:spcPct val="100000"/>
              </a:lnSpc>
              <a:spcAft>
                <a:spcPts val="600"/>
              </a:spcAft>
            </a:pPr>
            <a:r>
              <a:rPr lang="en-US" sz="1600" dirty="0">
                <a:latin typeface="Arial"/>
                <a:cs typeface="Arial"/>
              </a:rPr>
              <a:t>Visit </a:t>
            </a:r>
            <a:r>
              <a:rPr lang="en-US" sz="1600" dirty="0">
                <a:latin typeface="Arial"/>
                <a:cs typeface="Arial"/>
                <a:hlinkClick r:id="rId3" tooltip="Find Local help web link on healthcare.gov"/>
              </a:rPr>
              <a:t>https://localhelp.healthcare.gov/</a:t>
            </a:r>
            <a:r>
              <a:rPr lang="en-US" sz="1600" dirty="0">
                <a:latin typeface="Arial"/>
                <a:cs typeface="Arial"/>
              </a:rPr>
              <a:t> to make an appointment with someone in their area who can help</a:t>
            </a:r>
            <a:endParaRPr lang="en-US" sz="1600">
              <a:latin typeface="Arial"/>
              <a:cs typeface="Arial"/>
            </a:endParaRPr>
          </a:p>
        </p:txBody>
      </p:sp>
      <p:sp>
        <p:nvSpPr>
          <p:cNvPr id="6" name="Slide Number Placeholder 5">
            <a:extLst>
              <a:ext uri="{FF2B5EF4-FFF2-40B4-BE49-F238E27FC236}">
                <a16:creationId xmlns:a16="http://schemas.microsoft.com/office/drawing/2014/main" id="{AC83D8AA-C946-4116-B15C-CFEEBB893CD6}"/>
              </a:ext>
            </a:extLst>
          </p:cNvPr>
          <p:cNvSpPr>
            <a:spLocks noGrp="1"/>
          </p:cNvSpPr>
          <p:nvPr>
            <p:ph type="sldNum" sz="quarter" idx="4"/>
          </p:nvPr>
        </p:nvSpPr>
        <p:spPr/>
        <p:txBody>
          <a:bodyPr/>
          <a:lstStyle/>
          <a:p>
            <a:pPr marL="0" marR="0" lvl="0" indent="0" algn="l" defTabSz="685783" rtl="0" eaLnBrk="1" fontAlgn="auto" latinLnBrk="0" hangingPunct="1">
              <a:lnSpc>
                <a:spcPct val="100000"/>
              </a:lnSpc>
              <a:spcBef>
                <a:spcPts val="0"/>
              </a:spcBef>
              <a:spcAft>
                <a:spcPts val="0"/>
              </a:spcAft>
              <a:buClrTx/>
              <a:buSzTx/>
              <a:buFontTx/>
              <a:buNone/>
              <a:tabLst/>
              <a:defRPr/>
            </a:pPr>
            <a:fld id="{48F63A3B-78C7-47BE-AE5E-E10140E04643}" type="slidenum">
              <a:rPr kumimoji="0" lang="en-US" sz="9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l" defTabSz="685783" rtl="0" eaLnBrk="1" fontAlgn="auto" latinLnBrk="0" hangingPunct="1">
                <a:lnSpc>
                  <a:spcPct val="100000"/>
                </a:lnSpc>
                <a:spcBef>
                  <a:spcPts val="0"/>
                </a:spcBef>
                <a:spcAft>
                  <a:spcPts val="0"/>
                </a:spcAft>
                <a:buClrTx/>
                <a:buSzTx/>
                <a:buFontTx/>
                <a:buNone/>
                <a:tabLst/>
                <a:defRPr/>
              </a:pPr>
              <a:t>16</a:t>
            </a:fld>
            <a:endParaRPr kumimoji="0" lang="en-US" sz="9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2976825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51ABC-37F7-1055-7D42-CF609C21C4F9}"/>
              </a:ext>
            </a:extLst>
          </p:cNvPr>
          <p:cNvSpPr>
            <a:spLocks noGrp="1"/>
          </p:cNvSpPr>
          <p:nvPr>
            <p:ph type="ctrTitle"/>
          </p:nvPr>
        </p:nvSpPr>
        <p:spPr>
          <a:xfrm>
            <a:off x="139148" y="9939"/>
            <a:ext cx="9144000" cy="558786"/>
          </a:xfrm>
        </p:spPr>
        <p:txBody>
          <a:bodyPr/>
          <a:lstStyle/>
          <a:p>
            <a:pPr lvl="0" algn="ctr">
              <a:lnSpc>
                <a:spcPct val="100000"/>
              </a:lnSpc>
              <a:spcBef>
                <a:spcPts val="0"/>
              </a:spcBef>
              <a:defRPr/>
            </a:pPr>
            <a:r>
              <a:rPr lang="en-US" sz="2200" b="1" dirty="0">
                <a:latin typeface="Arial"/>
                <a:cs typeface="Arial"/>
              </a:rPr>
              <a:t> </a:t>
            </a:r>
            <a:r>
              <a:rPr lang="en-US" sz="2200" b="1">
                <a:latin typeface="Arial"/>
                <a:cs typeface="Arial"/>
              </a:rPr>
              <a:t>South Carolina Statewide </a:t>
            </a:r>
            <a:r>
              <a:rPr lang="en-US" sz="2200" b="1" dirty="0">
                <a:latin typeface="Arial"/>
                <a:cs typeface="Arial"/>
              </a:rPr>
              <a:t>Navigator</a:t>
            </a:r>
          </a:p>
        </p:txBody>
      </p:sp>
      <p:sp>
        <p:nvSpPr>
          <p:cNvPr id="8" name="Text Placeholder 2">
            <a:extLst>
              <a:ext uri="{FF2B5EF4-FFF2-40B4-BE49-F238E27FC236}">
                <a16:creationId xmlns:a16="http://schemas.microsoft.com/office/drawing/2014/main" id="{96A0A432-6086-4049-B496-B3DE01F288A7}"/>
              </a:ext>
            </a:extLst>
          </p:cNvPr>
          <p:cNvSpPr>
            <a:spLocks noGrp="1"/>
          </p:cNvSpPr>
          <p:nvPr>
            <p:ph type="body" sz="quarter" idx="4294967295"/>
          </p:nvPr>
        </p:nvSpPr>
        <p:spPr>
          <a:xfrm>
            <a:off x="0" y="640080"/>
            <a:ext cx="9144000" cy="2771217"/>
          </a:xfrm>
          <a:prstGeom prst="rect">
            <a:avLst/>
          </a:prstGeom>
        </p:spPr>
        <p:txBody>
          <a:bodyPr lIns="91440" tIns="45720" rIns="91440" bIns="45720" anchor="t"/>
          <a:lstStyle/>
          <a:p>
            <a:pPr marL="182880" indent="0">
              <a:lnSpc>
                <a:spcPct val="100000"/>
              </a:lnSpc>
              <a:spcAft>
                <a:spcPts val="600"/>
              </a:spcAft>
              <a:buNone/>
            </a:pPr>
            <a:r>
              <a:rPr lang="en-US" sz="1600" dirty="0">
                <a:latin typeface="Arial"/>
                <a:cs typeface="Arial"/>
              </a:rPr>
              <a:t>South Carolina Primary Health Care Association</a:t>
            </a:r>
          </a:p>
          <a:p>
            <a:pPr marL="182880" indent="0">
              <a:lnSpc>
                <a:spcPct val="100000"/>
              </a:lnSpc>
              <a:spcAft>
                <a:spcPts val="600"/>
              </a:spcAft>
              <a:buNone/>
            </a:pPr>
            <a:r>
              <a:rPr lang="en-US" sz="1600" dirty="0">
                <a:latin typeface="Arial"/>
                <a:cs typeface="Arial"/>
              </a:rPr>
              <a:t>Assister - 9th year of service on the Marketplace</a:t>
            </a:r>
          </a:p>
          <a:p>
            <a:pPr marL="182880" indent="0">
              <a:lnSpc>
                <a:spcPct val="100000"/>
              </a:lnSpc>
              <a:spcAft>
                <a:spcPts val="600"/>
              </a:spcAft>
              <a:buNone/>
            </a:pPr>
            <a:r>
              <a:rPr lang="en-US" sz="1600" dirty="0">
                <a:latin typeface="Arial"/>
                <a:cs typeface="Arial"/>
              </a:rPr>
              <a:t>Phone: (803) 788 - 2778</a:t>
            </a:r>
          </a:p>
          <a:p>
            <a:pPr marL="182880" indent="0">
              <a:lnSpc>
                <a:spcPct val="100000"/>
              </a:lnSpc>
              <a:spcAft>
                <a:spcPts val="600"/>
              </a:spcAft>
              <a:buNone/>
            </a:pPr>
            <a:r>
              <a:rPr lang="en-US" sz="1600" dirty="0">
                <a:latin typeface="Arial"/>
                <a:cs typeface="Arial"/>
              </a:rPr>
              <a:t>Email:  information@scphca.org</a:t>
            </a:r>
          </a:p>
          <a:p>
            <a:pPr marL="182880" indent="0">
              <a:lnSpc>
                <a:spcPct val="100000"/>
              </a:lnSpc>
              <a:spcAft>
                <a:spcPts val="600"/>
              </a:spcAft>
              <a:buNone/>
            </a:pPr>
            <a:r>
              <a:rPr lang="en-US" sz="1600" dirty="0">
                <a:latin typeface="Arial"/>
                <a:cs typeface="Arial"/>
              </a:rPr>
              <a:t>Website:  http://scphca.org/</a:t>
            </a:r>
          </a:p>
          <a:p>
            <a:pPr marL="182880" indent="0" algn="ctr">
              <a:lnSpc>
                <a:spcPct val="100000"/>
              </a:lnSpc>
              <a:spcAft>
                <a:spcPts val="600"/>
              </a:spcAft>
              <a:buNone/>
            </a:pPr>
            <a:endParaRPr lang="en-US" sz="1600" dirty="0">
              <a:latin typeface="Arial"/>
              <a:cs typeface="Arial"/>
            </a:endParaRPr>
          </a:p>
        </p:txBody>
      </p:sp>
      <p:sp>
        <p:nvSpPr>
          <p:cNvPr id="6" name="Slide Number Placeholder 5">
            <a:extLst>
              <a:ext uri="{FF2B5EF4-FFF2-40B4-BE49-F238E27FC236}">
                <a16:creationId xmlns:a16="http://schemas.microsoft.com/office/drawing/2014/main" id="{AC83D8AA-C946-4116-B15C-CFEEBB893CD6}"/>
              </a:ext>
            </a:extLst>
          </p:cNvPr>
          <p:cNvSpPr>
            <a:spLocks noGrp="1"/>
          </p:cNvSpPr>
          <p:nvPr>
            <p:ph type="sldNum" sz="quarter" idx="4"/>
          </p:nvPr>
        </p:nvSpPr>
        <p:spPr/>
        <p:txBody>
          <a:bodyPr/>
          <a:lstStyle/>
          <a:p>
            <a:pPr marL="0" marR="0" lvl="0" indent="0" algn="l" defTabSz="685783" rtl="0" eaLnBrk="1" fontAlgn="auto" latinLnBrk="0" hangingPunct="1">
              <a:lnSpc>
                <a:spcPct val="100000"/>
              </a:lnSpc>
              <a:spcBef>
                <a:spcPts val="0"/>
              </a:spcBef>
              <a:spcAft>
                <a:spcPts val="0"/>
              </a:spcAft>
              <a:buClrTx/>
              <a:buSzTx/>
              <a:buFontTx/>
              <a:buNone/>
              <a:tabLst/>
              <a:defRPr/>
            </a:pPr>
            <a:fld id="{48F63A3B-78C7-47BE-AE5E-E10140E04643}" type="slidenum">
              <a:rPr kumimoji="0" lang="en-US" sz="9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l" defTabSz="685783" rtl="0" eaLnBrk="1" fontAlgn="auto" latinLnBrk="0" hangingPunct="1">
                <a:lnSpc>
                  <a:spcPct val="100000"/>
                </a:lnSpc>
                <a:spcBef>
                  <a:spcPts val="0"/>
                </a:spcBef>
                <a:spcAft>
                  <a:spcPts val="0"/>
                </a:spcAft>
                <a:buClrTx/>
                <a:buSzTx/>
                <a:buFontTx/>
                <a:buNone/>
                <a:tabLst/>
                <a:defRPr/>
              </a:pPr>
              <a:t>17</a:t>
            </a:fld>
            <a:endParaRPr kumimoji="0" lang="en-US" sz="9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7861394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51ABC-37F7-1055-7D42-CF609C21C4F9}"/>
              </a:ext>
            </a:extLst>
          </p:cNvPr>
          <p:cNvSpPr>
            <a:spLocks noGrp="1"/>
          </p:cNvSpPr>
          <p:nvPr>
            <p:ph type="ctrTitle"/>
          </p:nvPr>
        </p:nvSpPr>
        <p:spPr>
          <a:xfrm>
            <a:off x="139148" y="9939"/>
            <a:ext cx="9144000" cy="558786"/>
          </a:xfrm>
        </p:spPr>
        <p:txBody>
          <a:bodyPr/>
          <a:lstStyle/>
          <a:p>
            <a:pPr lvl="0" algn="ctr">
              <a:lnSpc>
                <a:spcPct val="100000"/>
              </a:lnSpc>
              <a:spcBef>
                <a:spcPts val="0"/>
              </a:spcBef>
              <a:defRPr/>
            </a:pPr>
            <a:r>
              <a:rPr lang="en-US" sz="2200" b="1" dirty="0">
                <a:latin typeface="Arial"/>
                <a:cs typeface="Arial"/>
              </a:rPr>
              <a:t>Contact Information</a:t>
            </a:r>
          </a:p>
        </p:txBody>
      </p:sp>
      <p:sp>
        <p:nvSpPr>
          <p:cNvPr id="8" name="Text Placeholder 2">
            <a:extLst>
              <a:ext uri="{FF2B5EF4-FFF2-40B4-BE49-F238E27FC236}">
                <a16:creationId xmlns:a16="http://schemas.microsoft.com/office/drawing/2014/main" id="{96A0A432-6086-4049-B496-B3DE01F288A7}"/>
              </a:ext>
            </a:extLst>
          </p:cNvPr>
          <p:cNvSpPr>
            <a:spLocks noGrp="1"/>
          </p:cNvSpPr>
          <p:nvPr>
            <p:ph type="body" sz="quarter" idx="4294967295"/>
          </p:nvPr>
        </p:nvSpPr>
        <p:spPr>
          <a:xfrm>
            <a:off x="0" y="640080"/>
            <a:ext cx="9144000" cy="2771217"/>
          </a:xfrm>
          <a:prstGeom prst="rect">
            <a:avLst/>
          </a:prstGeom>
        </p:spPr>
        <p:txBody>
          <a:bodyPr lIns="91440" tIns="45720" rIns="91440" bIns="45720" anchor="t"/>
          <a:lstStyle/>
          <a:p>
            <a:pPr marL="182880" indent="0">
              <a:lnSpc>
                <a:spcPct val="100000"/>
              </a:lnSpc>
              <a:spcAft>
                <a:spcPts val="600"/>
              </a:spcAft>
              <a:buNone/>
            </a:pPr>
            <a:r>
              <a:rPr lang="en-US" sz="1600" dirty="0">
                <a:latin typeface="Arial"/>
                <a:cs typeface="Arial"/>
              </a:rPr>
              <a:t>Rhonda Hunter</a:t>
            </a:r>
          </a:p>
          <a:p>
            <a:pPr marL="182880" indent="0">
              <a:lnSpc>
                <a:spcPct val="100000"/>
              </a:lnSpc>
              <a:spcAft>
                <a:spcPts val="600"/>
              </a:spcAft>
              <a:buNone/>
            </a:pPr>
            <a:r>
              <a:rPr lang="en-US" sz="1600" dirty="0">
                <a:latin typeface="Arial"/>
                <a:cs typeface="Arial"/>
              </a:rPr>
              <a:t>The Atlanta Federal Center</a:t>
            </a:r>
          </a:p>
          <a:p>
            <a:pPr marL="182880" indent="0">
              <a:lnSpc>
                <a:spcPct val="100000"/>
              </a:lnSpc>
              <a:spcAft>
                <a:spcPts val="600"/>
              </a:spcAft>
              <a:buNone/>
            </a:pPr>
            <a:r>
              <a:rPr lang="en-US" sz="1600" dirty="0">
                <a:latin typeface="Arial"/>
                <a:cs typeface="Arial"/>
              </a:rPr>
              <a:t>The Centers for Medicare &amp; Medicaid Services</a:t>
            </a:r>
          </a:p>
          <a:p>
            <a:pPr marL="182880" indent="0">
              <a:lnSpc>
                <a:spcPct val="100000"/>
              </a:lnSpc>
              <a:spcAft>
                <a:spcPts val="600"/>
              </a:spcAft>
              <a:buNone/>
            </a:pPr>
            <a:r>
              <a:rPr lang="en-US" sz="1600" dirty="0">
                <a:latin typeface="Arial"/>
                <a:cs typeface="Arial"/>
              </a:rPr>
              <a:t>61 Forsyth Street, Suite 4-T-20</a:t>
            </a:r>
          </a:p>
          <a:p>
            <a:pPr marL="182880" indent="0">
              <a:lnSpc>
                <a:spcPct val="100000"/>
              </a:lnSpc>
              <a:spcAft>
                <a:spcPts val="600"/>
              </a:spcAft>
              <a:buNone/>
            </a:pPr>
            <a:r>
              <a:rPr lang="en-US" sz="1600" dirty="0">
                <a:latin typeface="Arial"/>
                <a:cs typeface="Arial"/>
              </a:rPr>
              <a:t>Atlanta, Georgia  30303</a:t>
            </a:r>
          </a:p>
          <a:p>
            <a:pPr marL="182880" indent="0">
              <a:lnSpc>
                <a:spcPct val="100000"/>
              </a:lnSpc>
              <a:spcAft>
                <a:spcPts val="600"/>
              </a:spcAft>
              <a:buNone/>
            </a:pPr>
            <a:endParaRPr lang="en-US" sz="1600" dirty="0">
              <a:latin typeface="Arial"/>
              <a:cs typeface="Arial"/>
            </a:endParaRPr>
          </a:p>
          <a:p>
            <a:pPr marL="182880" indent="0">
              <a:lnSpc>
                <a:spcPct val="100000"/>
              </a:lnSpc>
              <a:spcAft>
                <a:spcPts val="600"/>
              </a:spcAft>
              <a:buNone/>
            </a:pPr>
            <a:r>
              <a:rPr lang="en-US" sz="1600" dirty="0">
                <a:latin typeface="Arial"/>
                <a:cs typeface="Arial"/>
              </a:rPr>
              <a:t>Rhonda.hunter@cms.hhs.gov</a:t>
            </a:r>
          </a:p>
          <a:p>
            <a:pPr marL="182880" indent="0">
              <a:lnSpc>
                <a:spcPct val="100000"/>
              </a:lnSpc>
              <a:spcAft>
                <a:spcPts val="600"/>
              </a:spcAft>
              <a:buNone/>
            </a:pPr>
            <a:r>
              <a:rPr lang="en-US" sz="1600" dirty="0">
                <a:latin typeface="Arial"/>
                <a:cs typeface="Arial"/>
              </a:rPr>
              <a:t>404-562-7217</a:t>
            </a:r>
          </a:p>
          <a:p>
            <a:pPr marL="182880" indent="0">
              <a:lnSpc>
                <a:spcPct val="100000"/>
              </a:lnSpc>
              <a:spcAft>
                <a:spcPts val="600"/>
              </a:spcAft>
              <a:buNone/>
            </a:pPr>
            <a:endParaRPr lang="en-US" sz="1600" dirty="0">
              <a:latin typeface="Arial"/>
              <a:cs typeface="Arial"/>
            </a:endParaRPr>
          </a:p>
        </p:txBody>
      </p:sp>
      <p:sp>
        <p:nvSpPr>
          <p:cNvPr id="6" name="Slide Number Placeholder 5">
            <a:extLst>
              <a:ext uri="{FF2B5EF4-FFF2-40B4-BE49-F238E27FC236}">
                <a16:creationId xmlns:a16="http://schemas.microsoft.com/office/drawing/2014/main" id="{AC83D8AA-C946-4116-B15C-CFEEBB893CD6}"/>
              </a:ext>
            </a:extLst>
          </p:cNvPr>
          <p:cNvSpPr>
            <a:spLocks noGrp="1"/>
          </p:cNvSpPr>
          <p:nvPr>
            <p:ph type="sldNum" sz="quarter" idx="4"/>
          </p:nvPr>
        </p:nvSpPr>
        <p:spPr/>
        <p:txBody>
          <a:bodyPr/>
          <a:lstStyle/>
          <a:p>
            <a:pPr marL="0" marR="0" lvl="0" indent="0" algn="l" defTabSz="685783" rtl="0" eaLnBrk="1" fontAlgn="auto" latinLnBrk="0" hangingPunct="1">
              <a:lnSpc>
                <a:spcPct val="100000"/>
              </a:lnSpc>
              <a:spcBef>
                <a:spcPts val="0"/>
              </a:spcBef>
              <a:spcAft>
                <a:spcPts val="0"/>
              </a:spcAft>
              <a:buClrTx/>
              <a:buSzTx/>
              <a:buFontTx/>
              <a:buNone/>
              <a:tabLst/>
              <a:defRPr/>
            </a:pPr>
            <a:fld id="{48F63A3B-78C7-47BE-AE5E-E10140E04643}" type="slidenum">
              <a:rPr kumimoji="0" lang="en-US" sz="9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l" defTabSz="685783" rtl="0" eaLnBrk="1" fontAlgn="auto" latinLnBrk="0" hangingPunct="1">
                <a:lnSpc>
                  <a:spcPct val="100000"/>
                </a:lnSpc>
                <a:spcBef>
                  <a:spcPts val="0"/>
                </a:spcBef>
                <a:spcAft>
                  <a:spcPts val="0"/>
                </a:spcAft>
                <a:buClrTx/>
                <a:buSzTx/>
                <a:buFontTx/>
                <a:buNone/>
                <a:tabLst/>
                <a:defRPr/>
              </a:pPr>
              <a:t>18</a:t>
            </a:fld>
            <a:endParaRPr kumimoji="0" lang="en-US" sz="9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548177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F399612-CFE9-4A42-9043-D86F9918DBC0}"/>
              </a:ext>
            </a:extLst>
          </p:cNvPr>
          <p:cNvSpPr>
            <a:spLocks noGrp="1"/>
          </p:cNvSpPr>
          <p:nvPr>
            <p:ph type="ctrTitle"/>
          </p:nvPr>
        </p:nvSpPr>
        <p:spPr>
          <a:xfrm>
            <a:off x="200234" y="0"/>
            <a:ext cx="9010511" cy="558786"/>
          </a:xfrm>
        </p:spPr>
        <p:txBody>
          <a:bodyPr/>
          <a:lstStyle/>
          <a:p>
            <a:r>
              <a:rPr lang="en-US" sz="2300" b="1" dirty="0"/>
              <a:t>Medicaid &amp; CHIP Today: Enrollment Is at an All-Time High</a:t>
            </a:r>
          </a:p>
        </p:txBody>
      </p:sp>
      <p:sp>
        <p:nvSpPr>
          <p:cNvPr id="8" name="TextBox 7">
            <a:extLst>
              <a:ext uri="{FF2B5EF4-FFF2-40B4-BE49-F238E27FC236}">
                <a16:creationId xmlns:a16="http://schemas.microsoft.com/office/drawing/2014/main" id="{7D5F7797-6DE4-4FED-B949-D0E012CA3F53}"/>
              </a:ext>
            </a:extLst>
          </p:cNvPr>
          <p:cNvSpPr txBox="1"/>
          <p:nvPr/>
        </p:nvSpPr>
        <p:spPr>
          <a:xfrm>
            <a:off x="200234" y="609715"/>
            <a:ext cx="3993434" cy="4157548"/>
          </a:xfrm>
          <a:prstGeom prst="rect">
            <a:avLst/>
          </a:prstGeom>
          <a:noFill/>
        </p:spPr>
        <p:txBody>
          <a:bodyPr wrap="square" lIns="91440" tIns="45720" rIns="91440" bIns="45720" rtlCol="0" anchor="t">
            <a:spAutoFit/>
          </a:bodyPr>
          <a:lstStyle/>
          <a:p>
            <a:pPr marL="380981" indent="-380981">
              <a:spcAft>
                <a:spcPts val="800"/>
              </a:spcAft>
              <a:buFont typeface="Arial" panose="020B0604020202020204" pitchFamily="34" charset="0"/>
              <a:buChar char="•"/>
            </a:pPr>
            <a:r>
              <a:rPr lang="en-US" sz="1400" dirty="0">
                <a:latin typeface="Calibri" panose="020F0502020204030204" pitchFamily="34" charset="0"/>
                <a:cs typeface="Calibri" panose="020F0502020204030204" pitchFamily="34" charset="0"/>
              </a:rPr>
              <a:t>In March 2020, the Families First Coronavirus Response Act (FFCRA) established the continuous enrollment condition, which gave states </a:t>
            </a:r>
            <a:r>
              <a:rPr lang="en-US" sz="1400" b="1" dirty="0">
                <a:latin typeface="Calibri" panose="020F0502020204030204" pitchFamily="34" charset="0"/>
                <a:cs typeface="Calibri" panose="020F0502020204030204" pitchFamily="34" charset="0"/>
              </a:rPr>
              <a:t>extra federal Medicaid funding in exchange for maintaining enrollment for most individuals</a:t>
            </a:r>
            <a:r>
              <a:rPr lang="en-US" sz="1400" dirty="0">
                <a:latin typeface="Calibri" panose="020F0502020204030204" pitchFamily="34" charset="0"/>
                <a:cs typeface="Calibri" panose="020F0502020204030204" pitchFamily="34" charset="0"/>
              </a:rPr>
              <a:t>. </a:t>
            </a:r>
          </a:p>
          <a:p>
            <a:pPr marL="380981" indent="-380981">
              <a:spcAft>
                <a:spcPts val="800"/>
              </a:spcAft>
              <a:buFont typeface="Arial" panose="020B0604020202020204" pitchFamily="34" charset="0"/>
              <a:buChar char="•"/>
            </a:pPr>
            <a:r>
              <a:rPr lang="en-US" sz="1400" dirty="0">
                <a:latin typeface="Calibri" panose="020F0502020204030204" pitchFamily="34" charset="0"/>
                <a:cs typeface="Calibri" panose="020F0502020204030204" pitchFamily="34" charset="0"/>
              </a:rPr>
              <a:t>As a result of this legislation and flexibilities adopted by states, Medicaid and Children’s Health Insurance Program (CHIP) </a:t>
            </a:r>
            <a:r>
              <a:rPr lang="en-US" sz="1400" b="1" dirty="0">
                <a:latin typeface="Calibri" panose="020F0502020204030204" pitchFamily="34" charset="0"/>
                <a:cs typeface="Calibri" panose="020F0502020204030204" pitchFamily="34" charset="0"/>
              </a:rPr>
              <a:t>enrollment has grown to a record high</a:t>
            </a:r>
            <a:r>
              <a:rPr lang="en-US" sz="1400" dirty="0">
                <a:latin typeface="Calibri" panose="020F0502020204030204" pitchFamily="34" charset="0"/>
                <a:cs typeface="Calibri" panose="020F0502020204030204" pitchFamily="34" charset="0"/>
              </a:rPr>
              <a:t>.</a:t>
            </a:r>
          </a:p>
          <a:p>
            <a:pPr marL="380365" indent="-380365">
              <a:spcAft>
                <a:spcPts val="800"/>
              </a:spcAft>
              <a:buFont typeface="Arial" panose="020B0604020202020204" pitchFamily="34" charset="0"/>
              <a:buChar char="•"/>
            </a:pPr>
            <a:r>
              <a:rPr lang="en-US" sz="1400" dirty="0">
                <a:latin typeface="Calibri"/>
                <a:cs typeface="Calibri"/>
              </a:rPr>
              <a:t>Over </a:t>
            </a:r>
            <a:r>
              <a:rPr lang="en-US" sz="1400" b="1" dirty="0">
                <a:latin typeface="Calibri"/>
                <a:cs typeface="Calibri"/>
              </a:rPr>
              <a:t>93 million individuals </a:t>
            </a:r>
            <a:r>
              <a:rPr lang="en-US" sz="1400" dirty="0">
                <a:latin typeface="Calibri"/>
                <a:cs typeface="Calibri"/>
              </a:rPr>
              <a:t>were enrolled in health coverage through Medicaid and CHIP as of January 2023.  </a:t>
            </a:r>
            <a:endParaRPr lang="en-US" sz="1400" dirty="0">
              <a:latin typeface="Calibri" panose="020F0502020204030204" pitchFamily="34" charset="0"/>
              <a:cs typeface="Calibri" panose="020F0502020204030204" pitchFamily="34" charset="0"/>
            </a:endParaRPr>
          </a:p>
          <a:p>
            <a:pPr marL="380365" indent="-380365">
              <a:spcAft>
                <a:spcPts val="800"/>
              </a:spcAft>
              <a:buFont typeface="Arial" panose="020B0604020202020204" pitchFamily="34" charset="0"/>
              <a:buChar char="•"/>
            </a:pPr>
            <a:r>
              <a:rPr lang="en-US" sz="1400" dirty="0">
                <a:latin typeface="Calibri"/>
                <a:cs typeface="Calibri"/>
              </a:rPr>
              <a:t>This represents an</a:t>
            </a:r>
            <a:r>
              <a:rPr lang="en-US" sz="1400" b="1" dirty="0">
                <a:latin typeface="Calibri"/>
                <a:cs typeface="Calibri"/>
              </a:rPr>
              <a:t> increase of over 22 million individuals, </a:t>
            </a:r>
            <a:r>
              <a:rPr lang="en-US" sz="1400" dirty="0">
                <a:latin typeface="Calibri"/>
                <a:cs typeface="Calibri"/>
              </a:rPr>
              <a:t>or nearly 32 percent, since February 2020</a:t>
            </a:r>
            <a:r>
              <a:rPr lang="en-US" sz="1400" b="1" dirty="0">
                <a:latin typeface="Calibri"/>
                <a:cs typeface="Calibri"/>
              </a:rPr>
              <a:t>.</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8F6BC0EC-FD65-4E88-BEAF-8DB902A84381}"/>
              </a:ext>
            </a:extLst>
          </p:cNvPr>
          <p:cNvSpPr txBox="1"/>
          <p:nvPr/>
        </p:nvSpPr>
        <p:spPr>
          <a:xfrm>
            <a:off x="293427" y="4651274"/>
            <a:ext cx="6934687" cy="215444"/>
          </a:xfrm>
          <a:prstGeom prst="rect">
            <a:avLst/>
          </a:prstGeom>
          <a:noFill/>
        </p:spPr>
        <p:txBody>
          <a:bodyPr wrap="square" lIns="91440" tIns="45720" rIns="91440" bIns="45720" rtlCol="0" anchor="t">
            <a:spAutoFit/>
          </a:bodyPr>
          <a:lstStyle/>
          <a:p>
            <a:pPr>
              <a:defRPr/>
            </a:pPr>
            <a:r>
              <a:rPr lang="en-US" sz="800" dirty="0">
                <a:solidFill>
                  <a:schemeClr val="bg1"/>
                </a:solidFill>
                <a:ea typeface="+mn-lt"/>
                <a:cs typeface="+mn-lt"/>
              </a:rPr>
              <a:t>https://www.medicaid.gov/medicaid/national-medicaid-chip-program-information/downloads/january-2023-medicaid-chip-enrollment-trend-snapshot.pdf</a:t>
            </a:r>
            <a:endParaRPr lang="en-US" dirty="0">
              <a:solidFill>
                <a:schemeClr val="bg1"/>
              </a:solidFill>
              <a:ea typeface="+mn-lt"/>
              <a:cs typeface="+mn-lt"/>
            </a:endParaRPr>
          </a:p>
        </p:txBody>
      </p:sp>
      <p:sp>
        <p:nvSpPr>
          <p:cNvPr id="3" name="Slide Number Placeholder 2">
            <a:extLst>
              <a:ext uri="{FF2B5EF4-FFF2-40B4-BE49-F238E27FC236}">
                <a16:creationId xmlns:a16="http://schemas.microsoft.com/office/drawing/2014/main" id="{53F8BC79-4EF1-48D4-898C-746BEDA3B11B}"/>
              </a:ext>
            </a:extLst>
          </p:cNvPr>
          <p:cNvSpPr>
            <a:spLocks noGrp="1"/>
          </p:cNvSpPr>
          <p:nvPr>
            <p:ph type="sldNum" sz="quarter" idx="4"/>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9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l" defTabSz="685800" rtl="0" eaLnBrk="1" fontAlgn="auto" latinLnBrk="0" hangingPunct="1">
                <a:lnSpc>
                  <a:spcPct val="100000"/>
                </a:lnSpc>
                <a:spcBef>
                  <a:spcPts val="0"/>
                </a:spcBef>
                <a:spcAft>
                  <a:spcPts val="0"/>
                </a:spcAft>
                <a:buClrTx/>
                <a:buSzTx/>
                <a:buFontTx/>
                <a:buNone/>
                <a:tabLst/>
                <a:defRPr/>
              </a:pPr>
              <a:t>2</a:t>
            </a:fld>
            <a:endParaRPr kumimoji="0" lang="en-US" sz="9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2" name="Picture 4">
            <a:extLst>
              <a:ext uri="{FF2B5EF4-FFF2-40B4-BE49-F238E27FC236}">
                <a16:creationId xmlns:a16="http://schemas.microsoft.com/office/drawing/2014/main" id="{91551381-CDDC-AB32-F156-1A37576CCE6F}"/>
              </a:ext>
            </a:extLst>
          </p:cNvPr>
          <p:cNvPicPr>
            <a:picLocks noChangeAspect="1"/>
          </p:cNvPicPr>
          <p:nvPr/>
        </p:nvPicPr>
        <p:blipFill>
          <a:blip r:embed="rId3"/>
          <a:stretch>
            <a:fillRect/>
          </a:stretch>
        </p:blipFill>
        <p:spPr>
          <a:xfrm>
            <a:off x="4210730" y="656322"/>
            <a:ext cx="4743449" cy="3677772"/>
          </a:xfrm>
          <a:prstGeom prst="rect">
            <a:avLst/>
          </a:prstGeom>
        </p:spPr>
      </p:pic>
    </p:spTree>
    <p:extLst>
      <p:ext uri="{BB962C8B-B14F-4D97-AF65-F5344CB8AC3E}">
        <p14:creationId xmlns:p14="http://schemas.microsoft.com/office/powerpoint/2010/main" val="20240733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p:cNvSpPr>
            <a:spLocks noGrp="1"/>
          </p:cNvSpPr>
          <p:nvPr>
            <p:ph type="ctrTitle"/>
          </p:nvPr>
        </p:nvSpPr>
        <p:spPr>
          <a:xfrm>
            <a:off x="263253" y="169992"/>
            <a:ext cx="8675008" cy="663252"/>
          </a:xfrm>
        </p:spPr>
        <p:txBody>
          <a:bodyPr rtlCol="0">
            <a:noAutofit/>
          </a:bodyPr>
          <a:lstStyle/>
          <a:p>
            <a:pPr>
              <a:defRPr/>
            </a:pPr>
            <a:r>
              <a:rPr lang="en-US" sz="2200" b="1" dirty="0"/>
              <a:t>Ending the COVID-19 Continuous Enrollment Condition</a:t>
            </a:r>
            <a:endParaRPr lang="en-US" sz="2200" b="1" strike="sngStrike" dirty="0"/>
          </a:p>
        </p:txBody>
      </p:sp>
      <p:sp>
        <p:nvSpPr>
          <p:cNvPr id="5" name="Content Placeholder 4">
            <a:extLst>
              <a:ext uri="{FF2B5EF4-FFF2-40B4-BE49-F238E27FC236}">
                <a16:creationId xmlns:a16="http://schemas.microsoft.com/office/drawing/2014/main" id="{0F60A146-37AB-4135-8D45-4775A2E90F9B}"/>
              </a:ext>
            </a:extLst>
          </p:cNvPr>
          <p:cNvSpPr>
            <a:spLocks noGrp="1"/>
          </p:cNvSpPr>
          <p:nvPr>
            <p:ph type="body" sz="quarter" idx="10"/>
          </p:nvPr>
        </p:nvSpPr>
        <p:spPr>
          <a:xfrm>
            <a:off x="263253" y="1048961"/>
            <a:ext cx="8488861" cy="3477998"/>
          </a:xfrm>
        </p:spPr>
        <p:txBody>
          <a:bodyPr lIns="91440" tIns="45720" rIns="91440" bIns="45720" anchor="t"/>
          <a:lstStyle/>
          <a:p>
            <a:pPr marL="402590">
              <a:spcBef>
                <a:spcPts val="0"/>
              </a:spcBef>
              <a:spcAft>
                <a:spcPts val="600"/>
              </a:spcAft>
            </a:pPr>
            <a:r>
              <a:rPr lang="en-US" sz="1500" dirty="0">
                <a:latin typeface="Arial"/>
                <a:cs typeface="Arial"/>
              </a:rPr>
              <a:t>Under the Consolidated Appropriations Act 2023 (CAA, 2023), enacted in December 2022, the FFCRA </a:t>
            </a:r>
            <a:r>
              <a:rPr lang="en-US" sz="1500" b="1" dirty="0">
                <a:latin typeface="Arial"/>
                <a:cs typeface="Arial"/>
              </a:rPr>
              <a:t>Medicaid continuous enrollment condition ended on March 31, 2023. </a:t>
            </a:r>
            <a:endParaRPr lang="en-US" sz="1500" dirty="0"/>
          </a:p>
          <a:p>
            <a:pPr marL="402590">
              <a:spcBef>
                <a:spcPts val="0"/>
              </a:spcBef>
              <a:spcAft>
                <a:spcPts val="600"/>
              </a:spcAft>
            </a:pPr>
            <a:r>
              <a:rPr lang="en-US" sz="1500" dirty="0">
                <a:latin typeface="Arial"/>
                <a:cs typeface="Arial"/>
              </a:rPr>
              <a:t>States will resume normal operations</a:t>
            </a:r>
            <a:r>
              <a:rPr lang="en-US" sz="1500" b="1" dirty="0">
                <a:latin typeface="Arial"/>
                <a:cs typeface="Arial"/>
              </a:rPr>
              <a:t>, </a:t>
            </a:r>
            <a:r>
              <a:rPr lang="en-US" sz="1500" dirty="0">
                <a:latin typeface="Arial"/>
                <a:cs typeface="Arial"/>
              </a:rPr>
              <a:t>including</a:t>
            </a:r>
            <a:r>
              <a:rPr lang="en-US" sz="1500" b="1" dirty="0">
                <a:latin typeface="Arial"/>
                <a:cs typeface="Arial"/>
              </a:rPr>
              <a:t> restarting </a:t>
            </a:r>
            <a:r>
              <a:rPr lang="en-US" sz="1500" dirty="0">
                <a:latin typeface="Arial"/>
                <a:cs typeface="Arial"/>
              </a:rPr>
              <a:t>full Medicaid and CHIP eligibility renewals and </a:t>
            </a:r>
            <a:r>
              <a:rPr lang="en-US" sz="1500" b="1" dirty="0">
                <a:latin typeface="Arial"/>
                <a:cs typeface="Arial"/>
              </a:rPr>
              <a:t>terminations of coverage for individuals who are no longer eligible.</a:t>
            </a:r>
          </a:p>
          <a:p>
            <a:pPr marL="402590">
              <a:spcBef>
                <a:spcPts val="0"/>
              </a:spcBef>
              <a:spcAft>
                <a:spcPts val="600"/>
              </a:spcAft>
            </a:pPr>
            <a:r>
              <a:rPr lang="en-US" sz="1500" dirty="0">
                <a:latin typeface="Arial"/>
                <a:cs typeface="Arial"/>
              </a:rPr>
              <a:t>States are able to terminate Medicaid enrollment for individuals no longer eligible </a:t>
            </a:r>
            <a:r>
              <a:rPr lang="en-US" sz="1500" b="1" dirty="0">
                <a:latin typeface="Arial"/>
                <a:cs typeface="Arial"/>
              </a:rPr>
              <a:t>as of April 1, 2023</a:t>
            </a:r>
            <a:r>
              <a:rPr lang="en-US" sz="1500" dirty="0">
                <a:latin typeface="Arial"/>
                <a:cs typeface="Arial"/>
              </a:rPr>
              <a:t>.</a:t>
            </a:r>
            <a:endParaRPr lang="en-US" sz="1500" b="1" dirty="0">
              <a:latin typeface="Arial"/>
              <a:cs typeface="Arial"/>
            </a:endParaRPr>
          </a:p>
          <a:p>
            <a:pPr marL="402590">
              <a:spcBef>
                <a:spcPts val="0"/>
              </a:spcBef>
              <a:spcAft>
                <a:spcPts val="600"/>
              </a:spcAft>
            </a:pPr>
            <a:r>
              <a:rPr lang="en-US" sz="1500" dirty="0">
                <a:latin typeface="Arial"/>
                <a:cs typeface="Arial"/>
              </a:rPr>
              <a:t>States will need to </a:t>
            </a:r>
            <a:r>
              <a:rPr lang="en-US" sz="1500" b="1" dirty="0">
                <a:latin typeface="Arial"/>
                <a:cs typeface="Arial"/>
              </a:rPr>
              <a:t>address a significant volume of pending renewals </a:t>
            </a:r>
            <a:r>
              <a:rPr lang="en-US" sz="1500" dirty="0">
                <a:latin typeface="Arial"/>
                <a:cs typeface="Arial"/>
              </a:rPr>
              <a:t>and other actions. This is likely to place a heavy burden on the state workforce and existing processes. </a:t>
            </a:r>
            <a:endParaRPr lang="en-US" sz="1500" dirty="0"/>
          </a:p>
          <a:p>
            <a:pPr marL="402590">
              <a:spcBef>
                <a:spcPts val="0"/>
              </a:spcBef>
              <a:spcAft>
                <a:spcPts val="600"/>
              </a:spcAft>
            </a:pPr>
            <a:r>
              <a:rPr lang="en-US" sz="1500" dirty="0">
                <a:latin typeface="Arial"/>
                <a:cs typeface="Arial"/>
              </a:rPr>
              <a:t>As states resume full renewals, </a:t>
            </a:r>
            <a:r>
              <a:rPr lang="en-US" sz="1500" b="1" dirty="0">
                <a:latin typeface="Arial"/>
                <a:cs typeface="Arial"/>
              </a:rPr>
              <a:t>over 15 million people could lose their current Medicaid or CHIP coverage.</a:t>
            </a:r>
            <a:r>
              <a:rPr lang="en-US" sz="1500" b="1" baseline="30000" dirty="0">
                <a:latin typeface="Arial"/>
                <a:cs typeface="Arial"/>
              </a:rPr>
              <a:t>1</a:t>
            </a:r>
            <a:r>
              <a:rPr lang="en-US" sz="1500" baseline="30000" dirty="0">
                <a:latin typeface="Arial"/>
                <a:cs typeface="Arial"/>
              </a:rPr>
              <a:t>  </a:t>
            </a:r>
            <a:r>
              <a:rPr lang="en-US" sz="1500" dirty="0">
                <a:latin typeface="Arial"/>
                <a:cs typeface="Arial"/>
              </a:rPr>
              <a:t>Many people will then be </a:t>
            </a:r>
            <a:r>
              <a:rPr lang="en-US" sz="1500" b="1" dirty="0">
                <a:latin typeface="Arial"/>
                <a:cs typeface="Arial"/>
              </a:rPr>
              <a:t>eligible for coverage through the Marketplace or other health coverage </a:t>
            </a:r>
            <a:r>
              <a:rPr lang="en-US" sz="1500" dirty="0">
                <a:latin typeface="Arial"/>
                <a:cs typeface="Arial"/>
              </a:rPr>
              <a:t>and need to transition.</a:t>
            </a:r>
          </a:p>
          <a:p>
            <a:pPr marL="403203">
              <a:spcBef>
                <a:spcPts val="0"/>
              </a:spcBef>
              <a:spcAft>
                <a:spcPts val="600"/>
              </a:spcAft>
            </a:pPr>
            <a:r>
              <a:rPr lang="en-US" sz="1500" dirty="0"/>
              <a:t>On January 30, 2023, the Biden-Harris Administration announced its intent to end the national emergency and PHE declarations related to the COVID-19 pandemic on </a:t>
            </a:r>
            <a:r>
              <a:rPr lang="en-US" sz="1500" b="1" dirty="0"/>
              <a:t>May 11, 2023.</a:t>
            </a:r>
            <a:endParaRPr lang="en-US" sz="1500" b="1" dirty="0">
              <a:solidFill>
                <a:schemeClr val="tx1"/>
              </a:solidFill>
            </a:endParaRPr>
          </a:p>
        </p:txBody>
      </p:sp>
      <p:sp>
        <p:nvSpPr>
          <p:cNvPr id="2" name="Slide Number Placeholder 1">
            <a:extLst>
              <a:ext uri="{FF2B5EF4-FFF2-40B4-BE49-F238E27FC236}">
                <a16:creationId xmlns:a16="http://schemas.microsoft.com/office/drawing/2014/main" id="{BA30B2F6-F4AA-4B01-A63E-88650ED07622}"/>
              </a:ext>
            </a:extLst>
          </p:cNvPr>
          <p:cNvSpPr>
            <a:spLocks noGrp="1"/>
          </p:cNvSpPr>
          <p:nvPr>
            <p:ph type="sldNum" sz="quarter" idx="4"/>
          </p:nvPr>
        </p:nvSpPr>
        <p:spPr/>
        <p:txBody>
          <a:bodyPr/>
          <a:lstStyle/>
          <a:p>
            <a:fld id="{48F63A3B-78C7-47BE-AE5E-E10140E04643}" type="slidenum">
              <a:rPr lang="en-US" smtClean="0"/>
              <a:pPr/>
              <a:t>3</a:t>
            </a:fld>
            <a:endParaRPr lang="en-US" dirty="0"/>
          </a:p>
        </p:txBody>
      </p:sp>
      <p:sp>
        <p:nvSpPr>
          <p:cNvPr id="6" name="TextBox 5">
            <a:extLst>
              <a:ext uri="{FF2B5EF4-FFF2-40B4-BE49-F238E27FC236}">
                <a16:creationId xmlns:a16="http://schemas.microsoft.com/office/drawing/2014/main" id="{744746A7-5A4D-4EEB-9F2E-18ED7A42B5CC}"/>
              </a:ext>
            </a:extLst>
          </p:cNvPr>
          <p:cNvSpPr txBox="1"/>
          <p:nvPr/>
        </p:nvSpPr>
        <p:spPr>
          <a:xfrm>
            <a:off x="263253" y="4742676"/>
            <a:ext cx="9495521" cy="230832"/>
          </a:xfrm>
          <a:prstGeom prst="rect">
            <a:avLst/>
          </a:prstGeom>
          <a:noFill/>
        </p:spPr>
        <p:txBody>
          <a:bodyPr wrap="square" rtlCol="0">
            <a:spAutoFit/>
          </a:bodyPr>
          <a:lstStyle/>
          <a:p>
            <a:r>
              <a:rPr lang="en-US" sz="900" baseline="30000" dirty="0">
                <a:solidFill>
                  <a:schemeClr val="bg1"/>
                </a:solidFill>
                <a:latin typeface="Calibri" panose="020F0502020204030204" pitchFamily="34" charset="0"/>
                <a:cs typeface="Calibri" panose="020F0502020204030204" pitchFamily="34" charset="0"/>
              </a:rPr>
              <a:t>1</a:t>
            </a:r>
            <a:r>
              <a:rPr lang="en-US" sz="900" dirty="0">
                <a:solidFill>
                  <a:schemeClr val="bg1"/>
                </a:solidFill>
                <a:latin typeface="Calibri" panose="020F0502020204030204" pitchFamily="34" charset="0"/>
                <a:cs typeface="Calibri" panose="020F0502020204030204" pitchFamily="34" charset="0"/>
              </a:rPr>
              <a:t>Available at: https://aspe.hhs.gov/reports/unwinding-medicaid-continuous-enrollment-provision</a:t>
            </a:r>
          </a:p>
        </p:txBody>
      </p:sp>
    </p:spTree>
    <p:extLst>
      <p:ext uri="{BB962C8B-B14F-4D97-AF65-F5344CB8AC3E}">
        <p14:creationId xmlns:p14="http://schemas.microsoft.com/office/powerpoint/2010/main" val="3086216511"/>
      </p:ext>
    </p:extLst>
  </p:cSld>
  <p:clrMapOvr>
    <a:masterClrMapping/>
  </p:clrMapOvr>
  <p:extLst>
    <p:ext uri="{6950BFC3-D8DA-4A85-94F7-54DA5524770B}">
      <p188:commentRel xmlns="" xmlns:p188="http://schemas.microsoft.com/office/powerpoint/2018/8/main" r:id="rId3"/>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p:cNvSpPr>
            <a:spLocks noGrp="1"/>
          </p:cNvSpPr>
          <p:nvPr>
            <p:ph type="ctrTitle"/>
          </p:nvPr>
        </p:nvSpPr>
        <p:spPr>
          <a:xfrm>
            <a:off x="263252" y="339966"/>
            <a:ext cx="8743587" cy="558786"/>
          </a:xfrm>
        </p:spPr>
        <p:txBody>
          <a:bodyPr rtlCol="0">
            <a:noAutofit/>
          </a:bodyPr>
          <a:lstStyle/>
          <a:p>
            <a:pPr>
              <a:defRPr/>
            </a:pPr>
            <a:r>
              <a:rPr lang="en-US" sz="2200" b="1" dirty="0"/>
              <a:t>Resuming Normal Eligibility and Enrollment Operations: Expectations of States</a:t>
            </a:r>
            <a:endParaRPr lang="en-US" sz="2200" b="1" strike="sngStrike" dirty="0"/>
          </a:p>
        </p:txBody>
      </p:sp>
      <p:sp>
        <p:nvSpPr>
          <p:cNvPr id="5" name="Content Placeholder 4">
            <a:extLst>
              <a:ext uri="{FF2B5EF4-FFF2-40B4-BE49-F238E27FC236}">
                <a16:creationId xmlns:a16="http://schemas.microsoft.com/office/drawing/2014/main" id="{0F60A146-37AB-4135-8D45-4775A2E90F9B}"/>
              </a:ext>
            </a:extLst>
          </p:cNvPr>
          <p:cNvSpPr>
            <a:spLocks noGrp="1"/>
          </p:cNvSpPr>
          <p:nvPr>
            <p:ph type="body" sz="quarter" idx="10"/>
          </p:nvPr>
        </p:nvSpPr>
        <p:spPr>
          <a:xfrm>
            <a:off x="175001" y="985228"/>
            <a:ext cx="8505773" cy="3803444"/>
          </a:xfrm>
        </p:spPr>
        <p:txBody>
          <a:bodyPr lIns="91440" tIns="45720" rIns="91440" bIns="45720" anchor="t"/>
          <a:lstStyle/>
          <a:p>
            <a:pPr marL="380365" indent="-380365"/>
            <a:r>
              <a:rPr lang="en-US" sz="1600" dirty="0">
                <a:latin typeface="Arial"/>
                <a:ea typeface="Constantia" panose="02030602050306030303" pitchFamily="18" charset="0"/>
                <a:cs typeface="Arial"/>
                <a:sym typeface="Constantia"/>
              </a:rPr>
              <a:t>Now that the continuous enrollment condition has ended, states must </a:t>
            </a:r>
            <a:r>
              <a:rPr lang="en-US" sz="1600" b="1" dirty="0">
                <a:latin typeface="Arial"/>
                <a:ea typeface="Constantia" panose="02030602050306030303" pitchFamily="18" charset="0"/>
                <a:cs typeface="Arial"/>
                <a:sym typeface="Constantia"/>
              </a:rPr>
              <a:t>initiate</a:t>
            </a:r>
            <a:r>
              <a:rPr lang="en-US" sz="1600" dirty="0">
                <a:latin typeface="Arial"/>
                <a:ea typeface="Constantia" panose="02030602050306030303" pitchFamily="18" charset="0"/>
                <a:cs typeface="Arial"/>
                <a:sym typeface="Constantia"/>
              </a:rPr>
              <a:t> eligibility renewals for the state’s entire Medicaid and CHIP population within </a:t>
            </a:r>
            <a:r>
              <a:rPr lang="en-US" sz="1600" b="1" dirty="0">
                <a:latin typeface="Arial"/>
                <a:ea typeface="Constantia" panose="02030602050306030303" pitchFamily="18" charset="0"/>
                <a:cs typeface="Arial"/>
                <a:sym typeface="Constantia"/>
              </a:rPr>
              <a:t>12 months</a:t>
            </a:r>
            <a:r>
              <a:rPr lang="en-US" sz="1600" dirty="0">
                <a:latin typeface="Arial"/>
                <a:ea typeface="Constantia" panose="02030602050306030303" pitchFamily="18" charset="0"/>
                <a:cs typeface="Arial"/>
                <a:sym typeface="Constantia"/>
              </a:rPr>
              <a:t> and </a:t>
            </a:r>
            <a:r>
              <a:rPr lang="en-US" sz="1600" b="1" dirty="0">
                <a:latin typeface="Arial"/>
                <a:ea typeface="Constantia" panose="02030602050306030303" pitchFamily="18" charset="0"/>
                <a:cs typeface="Arial"/>
                <a:sym typeface="Constantia"/>
              </a:rPr>
              <a:t>complete</a:t>
            </a:r>
            <a:r>
              <a:rPr lang="en-US" sz="1600" dirty="0">
                <a:latin typeface="Arial"/>
                <a:ea typeface="Constantia" panose="02030602050306030303" pitchFamily="18" charset="0"/>
                <a:cs typeface="Arial"/>
                <a:sym typeface="Constantia"/>
              </a:rPr>
              <a:t> renewals within </a:t>
            </a:r>
            <a:r>
              <a:rPr lang="en-US" sz="1600" b="1" dirty="0">
                <a:latin typeface="Arial"/>
                <a:ea typeface="Constantia" panose="02030602050306030303" pitchFamily="18" charset="0"/>
                <a:cs typeface="Arial"/>
                <a:sym typeface="Constantia"/>
              </a:rPr>
              <a:t>14 months</a:t>
            </a:r>
            <a:r>
              <a:rPr lang="en-US" sz="1600" dirty="0">
                <a:latin typeface="Arial"/>
                <a:ea typeface="Constantia" panose="02030602050306030303" pitchFamily="18" charset="0"/>
                <a:cs typeface="Arial"/>
                <a:sym typeface="Constantia"/>
              </a:rPr>
              <a:t>. </a:t>
            </a:r>
            <a:endParaRPr lang="en-US"/>
          </a:p>
          <a:p>
            <a:pPr marL="780415" lvl="1" indent="-380365"/>
            <a:r>
              <a:rPr lang="en-US" sz="1600" dirty="0">
                <a:latin typeface="Arial"/>
                <a:ea typeface="Constantia" panose="02030602050306030303" pitchFamily="18" charset="0"/>
                <a:cs typeface="Arial"/>
                <a:sym typeface="Constantia"/>
              </a:rPr>
              <a:t>States could </a:t>
            </a:r>
            <a:r>
              <a:rPr lang="en-US" sz="1600" b="1" dirty="0">
                <a:latin typeface="Arial"/>
                <a:ea typeface="Constantia" panose="02030602050306030303" pitchFamily="18" charset="0"/>
                <a:cs typeface="Arial"/>
                <a:sym typeface="Constantia"/>
              </a:rPr>
              <a:t>begin this process in February, March, or April 2023</a:t>
            </a:r>
            <a:r>
              <a:rPr lang="en-US" sz="1600" dirty="0">
                <a:latin typeface="Arial"/>
                <a:ea typeface="Constantia" panose="02030602050306030303" pitchFamily="18" charset="0"/>
                <a:cs typeface="Arial"/>
                <a:sym typeface="Constantia"/>
              </a:rPr>
              <a:t> but could not terminate eligibility for most individuals in Medicaid prior to April 1, 2023.</a:t>
            </a:r>
            <a:endParaRPr lang="en-US" sz="1600" dirty="0">
              <a:latin typeface="Arial" panose="020B0604020202020204" pitchFamily="34" charset="0"/>
              <a:ea typeface="Constantia" panose="02030602050306030303" pitchFamily="18" charset="0"/>
              <a:cs typeface="Arial" panose="020B0604020202020204" pitchFamily="34" charset="0"/>
            </a:endParaRPr>
          </a:p>
          <a:p>
            <a:pPr marL="380981" indent="-380981"/>
            <a:r>
              <a:rPr lang="en-US" sz="1600" dirty="0">
                <a:ea typeface="Constantia" panose="02030602050306030303" pitchFamily="18" charset="0"/>
                <a:sym typeface="Constantia"/>
              </a:rPr>
              <a:t>States have </a:t>
            </a:r>
            <a:r>
              <a:rPr lang="en-US" sz="1600" b="1" dirty="0">
                <a:ea typeface="Constantia" panose="02030602050306030303" pitchFamily="18" charset="0"/>
                <a:sym typeface="Constantia"/>
              </a:rPr>
              <a:t>4 months </a:t>
            </a:r>
            <a:r>
              <a:rPr lang="en-US" sz="1600" dirty="0">
                <a:ea typeface="Constantia" panose="02030602050306030303" pitchFamily="18" charset="0"/>
                <a:sym typeface="Constantia"/>
              </a:rPr>
              <a:t>to resume timely processing of all applications, including those received after April 1, 2023. </a:t>
            </a:r>
          </a:p>
          <a:p>
            <a:pPr marL="380981" indent="-380981"/>
            <a:r>
              <a:rPr lang="en-US" sz="1600" dirty="0"/>
              <a:t>The Centers for Medicare &amp; Medicaid Services (CMS) has</a:t>
            </a:r>
            <a:r>
              <a:rPr lang="en-US" sz="1600" b="1" dirty="0"/>
              <a:t> been working closely with states for over a year </a:t>
            </a:r>
            <a:r>
              <a:rPr lang="en-US" sz="1600" dirty="0"/>
              <a:t>to ensure that they are ready; that </a:t>
            </a:r>
            <a:r>
              <a:rPr lang="en-US" sz="1600" b="1" dirty="0"/>
              <a:t>eligible enrollees retain coverage </a:t>
            </a:r>
            <a:r>
              <a:rPr lang="en-US" sz="1600" dirty="0"/>
              <a:t>by renewing their Medicaid or CHIP; and that </a:t>
            </a:r>
            <a:r>
              <a:rPr lang="en-US" sz="1600" b="1" dirty="0"/>
              <a:t>enrollees eligible for other sources of coverage, </a:t>
            </a:r>
            <a:r>
              <a:rPr lang="en-US" sz="1600" dirty="0"/>
              <a:t>including through the Marketplace, smoothly transition.</a:t>
            </a:r>
          </a:p>
          <a:p>
            <a:pPr marL="380981" indent="-380981"/>
            <a:r>
              <a:rPr lang="en-US" sz="1600" dirty="0"/>
              <a:t>CMS has also issued an array of guidance and tools to support state processing of eligibility and enrollment actions, including new flexibilities and requirements for states. </a:t>
            </a:r>
          </a:p>
          <a:p>
            <a:pPr marL="302417">
              <a:spcBef>
                <a:spcPts val="600"/>
              </a:spcBef>
              <a:spcAft>
                <a:spcPts val="400"/>
              </a:spcAft>
            </a:pPr>
            <a:endParaRPr lang="en-US" sz="1600" dirty="0"/>
          </a:p>
        </p:txBody>
      </p:sp>
      <p:sp>
        <p:nvSpPr>
          <p:cNvPr id="2" name="Slide Number Placeholder 1">
            <a:extLst>
              <a:ext uri="{FF2B5EF4-FFF2-40B4-BE49-F238E27FC236}">
                <a16:creationId xmlns:a16="http://schemas.microsoft.com/office/drawing/2014/main" id="{AFC0A41D-E347-41DA-A60D-72932AB67E6E}"/>
              </a:ext>
              <a:ext uri="{C183D7F6-B498-43B3-948B-1728B52AA6E4}">
                <adec:decorative xmlns:adec="http://schemas.microsoft.com/office/drawing/2017/decorative" val="0"/>
              </a:ext>
            </a:extLst>
          </p:cNvPr>
          <p:cNvSpPr>
            <a:spLocks noGrp="1"/>
          </p:cNvSpPr>
          <p:nvPr>
            <p:ph type="sldNum" sz="quarter" idx="4"/>
          </p:nvPr>
        </p:nvSpPr>
        <p:spPr/>
        <p:txBody>
          <a:bodyPr/>
          <a:lstStyle/>
          <a:p>
            <a:fld id="{48F63A3B-78C7-47BE-AE5E-E10140E04643}" type="slidenum">
              <a:rPr lang="en-US" smtClean="0"/>
              <a:pPr/>
              <a:t>4</a:t>
            </a:fld>
            <a:endParaRPr lang="en-US" dirty="0"/>
          </a:p>
        </p:txBody>
      </p:sp>
    </p:spTree>
    <p:extLst>
      <p:ext uri="{BB962C8B-B14F-4D97-AF65-F5344CB8AC3E}">
        <p14:creationId xmlns:p14="http://schemas.microsoft.com/office/powerpoint/2010/main" val="3223622508"/>
      </p:ext>
    </p:extLst>
  </p:cSld>
  <p:clrMapOvr>
    <a:masterClrMapping/>
  </p:clrMapOvr>
  <p:extLst>
    <p:ext uri="{6950BFC3-D8DA-4A85-94F7-54DA5524770B}">
      <p188:commentRel xmlns="" xmlns:p188="http://schemas.microsoft.com/office/powerpoint/2018/8/main" r:id="rId3"/>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5BBA3-409F-2E03-5D52-37E4E1CB77C8}"/>
              </a:ext>
            </a:extLst>
          </p:cNvPr>
          <p:cNvSpPr>
            <a:spLocks noGrp="1"/>
          </p:cNvSpPr>
          <p:nvPr>
            <p:ph type="ctrTitle"/>
          </p:nvPr>
        </p:nvSpPr>
        <p:spPr>
          <a:xfrm>
            <a:off x="148325" y="173428"/>
            <a:ext cx="8995253" cy="558786"/>
          </a:xfrm>
        </p:spPr>
        <p:txBody>
          <a:bodyPr/>
          <a:lstStyle/>
          <a:p>
            <a:r>
              <a:rPr lang="en-US" sz="2400" b="1" dirty="0">
                <a:latin typeface="Arial"/>
                <a:cs typeface="Arial"/>
              </a:rPr>
              <a:t>First Unwinding-Related Renewals Initiated, by Month</a:t>
            </a:r>
            <a:endParaRPr lang="en-US" sz="2400">
              <a:latin typeface="Arial"/>
              <a:cs typeface="Arial"/>
            </a:endParaRPr>
          </a:p>
        </p:txBody>
      </p:sp>
      <p:sp>
        <p:nvSpPr>
          <p:cNvPr id="4" name="Slide Number Placeholder 3">
            <a:extLst>
              <a:ext uri="{FF2B5EF4-FFF2-40B4-BE49-F238E27FC236}">
                <a16:creationId xmlns:a16="http://schemas.microsoft.com/office/drawing/2014/main" id="{D209DCFB-B492-DF02-7851-AEB7BE047239}"/>
              </a:ext>
            </a:extLst>
          </p:cNvPr>
          <p:cNvSpPr>
            <a:spLocks noGrp="1"/>
          </p:cNvSpPr>
          <p:nvPr>
            <p:ph type="sldNum" sz="quarter" idx="4"/>
          </p:nvPr>
        </p:nvSpPr>
        <p:spPr/>
        <p:txBody>
          <a:bodyPr/>
          <a:lstStyle/>
          <a:p>
            <a:fld id="{48F63A3B-78C7-47BE-AE5E-E10140E04643}" type="slidenum">
              <a:rPr lang="en-US" smtClean="0"/>
              <a:pPr/>
              <a:t>5</a:t>
            </a:fld>
            <a:endParaRPr lang="en-US" dirty="0"/>
          </a:p>
        </p:txBody>
      </p:sp>
      <p:pic>
        <p:nvPicPr>
          <p:cNvPr id="3" name="Picture 4">
            <a:extLst>
              <a:ext uri="{FF2B5EF4-FFF2-40B4-BE49-F238E27FC236}">
                <a16:creationId xmlns:a16="http://schemas.microsoft.com/office/drawing/2014/main" id="{94D952A0-142F-3E09-FFA6-B41981FC5031}"/>
              </a:ext>
            </a:extLst>
          </p:cNvPr>
          <p:cNvPicPr>
            <a:picLocks noChangeAspect="1"/>
          </p:cNvPicPr>
          <p:nvPr/>
        </p:nvPicPr>
        <p:blipFill rotWithShape="1">
          <a:blip r:embed="rId3"/>
          <a:srcRect t="4008" r="86" b="200"/>
          <a:stretch/>
        </p:blipFill>
        <p:spPr>
          <a:xfrm>
            <a:off x="1391955" y="782032"/>
            <a:ext cx="6174688" cy="3736268"/>
          </a:xfrm>
          <a:prstGeom prst="rect">
            <a:avLst/>
          </a:prstGeom>
        </p:spPr>
      </p:pic>
      <p:sp>
        <p:nvSpPr>
          <p:cNvPr id="6" name="TextBox 5">
            <a:extLst>
              <a:ext uri="{FF2B5EF4-FFF2-40B4-BE49-F238E27FC236}">
                <a16:creationId xmlns:a16="http://schemas.microsoft.com/office/drawing/2014/main" id="{57418A7B-1FF1-EF83-BAEC-BF0C735A086A}"/>
              </a:ext>
            </a:extLst>
          </p:cNvPr>
          <p:cNvSpPr txBox="1"/>
          <p:nvPr/>
        </p:nvSpPr>
        <p:spPr>
          <a:xfrm>
            <a:off x="-25052" y="4582177"/>
            <a:ext cx="725256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a:solidFill>
                  <a:schemeClr val="bg1"/>
                </a:solidFill>
                <a:latin typeface="Arial"/>
                <a:cs typeface="Arial"/>
              </a:rPr>
              <a:t>Based on state assessment calls conducted or deliverables submitted (55) as of 2/24/23; data and visuals in these slides are preliminary.</a:t>
            </a:r>
          </a:p>
          <a:p>
            <a:r>
              <a:rPr lang="en-US" sz="900">
                <a:solidFill>
                  <a:schemeClr val="bg1"/>
                </a:solidFill>
                <a:latin typeface="Arial"/>
                <a:cs typeface="Arial"/>
              </a:rPr>
              <a:t>Data regarding USVI not included. </a:t>
            </a:r>
          </a:p>
        </p:txBody>
      </p:sp>
    </p:spTree>
    <p:extLst>
      <p:ext uri="{BB962C8B-B14F-4D97-AF65-F5344CB8AC3E}">
        <p14:creationId xmlns:p14="http://schemas.microsoft.com/office/powerpoint/2010/main" val="1698831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5BBA3-409F-2E03-5D52-37E4E1CB77C8}"/>
              </a:ext>
            </a:extLst>
          </p:cNvPr>
          <p:cNvSpPr>
            <a:spLocks noGrp="1"/>
          </p:cNvSpPr>
          <p:nvPr>
            <p:ph type="ctrTitle"/>
          </p:nvPr>
        </p:nvSpPr>
        <p:spPr>
          <a:xfrm>
            <a:off x="148325" y="126455"/>
            <a:ext cx="8995253" cy="558786"/>
          </a:xfrm>
        </p:spPr>
        <p:txBody>
          <a:bodyPr/>
          <a:lstStyle/>
          <a:p>
            <a:r>
              <a:rPr lang="en-US" sz="2400" b="1" dirty="0">
                <a:latin typeface="Arial"/>
                <a:cs typeface="Arial"/>
              </a:rPr>
              <a:t>Effective Date of First Anticipated Terminations, by Month</a:t>
            </a:r>
            <a:endParaRPr lang="en-US" dirty="0"/>
          </a:p>
        </p:txBody>
      </p:sp>
      <p:sp>
        <p:nvSpPr>
          <p:cNvPr id="4" name="Slide Number Placeholder 3">
            <a:extLst>
              <a:ext uri="{FF2B5EF4-FFF2-40B4-BE49-F238E27FC236}">
                <a16:creationId xmlns:a16="http://schemas.microsoft.com/office/drawing/2014/main" id="{D209DCFB-B492-DF02-7851-AEB7BE047239}"/>
              </a:ext>
            </a:extLst>
          </p:cNvPr>
          <p:cNvSpPr>
            <a:spLocks noGrp="1"/>
          </p:cNvSpPr>
          <p:nvPr>
            <p:ph type="sldNum" sz="quarter" idx="4"/>
          </p:nvPr>
        </p:nvSpPr>
        <p:spPr/>
        <p:txBody>
          <a:bodyPr/>
          <a:lstStyle/>
          <a:p>
            <a:fld id="{48F63A3B-78C7-47BE-AE5E-E10140E04643}" type="slidenum">
              <a:rPr lang="en-US" smtClean="0"/>
              <a:pPr/>
              <a:t>6</a:t>
            </a:fld>
            <a:endParaRPr lang="en-US" dirty="0"/>
          </a:p>
        </p:txBody>
      </p:sp>
      <p:sp>
        <p:nvSpPr>
          <p:cNvPr id="6" name="TextBox 5">
            <a:extLst>
              <a:ext uri="{FF2B5EF4-FFF2-40B4-BE49-F238E27FC236}">
                <a16:creationId xmlns:a16="http://schemas.microsoft.com/office/drawing/2014/main" id="{57418A7B-1FF1-EF83-BAEC-BF0C735A086A}"/>
              </a:ext>
            </a:extLst>
          </p:cNvPr>
          <p:cNvSpPr txBox="1"/>
          <p:nvPr/>
        </p:nvSpPr>
        <p:spPr>
          <a:xfrm>
            <a:off x="-25052" y="4582177"/>
            <a:ext cx="725256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a:solidFill>
                  <a:schemeClr val="bg1"/>
                </a:solidFill>
                <a:latin typeface="Arial"/>
                <a:cs typeface="Arial"/>
              </a:rPr>
              <a:t>Based on state assessment calls conducted or deliverables submitted (55) as of 2/24/23; data and visuals in these slides are preliminary.</a:t>
            </a:r>
          </a:p>
          <a:p>
            <a:r>
              <a:rPr lang="en-US" sz="900">
                <a:solidFill>
                  <a:schemeClr val="bg1"/>
                </a:solidFill>
                <a:latin typeface="Arial"/>
                <a:cs typeface="Arial"/>
              </a:rPr>
              <a:t>Data regarding USVI not included. </a:t>
            </a:r>
          </a:p>
        </p:txBody>
      </p:sp>
      <p:pic>
        <p:nvPicPr>
          <p:cNvPr id="5" name="Picture 6">
            <a:extLst>
              <a:ext uri="{FF2B5EF4-FFF2-40B4-BE49-F238E27FC236}">
                <a16:creationId xmlns:a16="http://schemas.microsoft.com/office/drawing/2014/main" id="{D79D9250-3282-A50B-76C7-77261CCEFAE1}"/>
              </a:ext>
            </a:extLst>
          </p:cNvPr>
          <p:cNvPicPr>
            <a:picLocks noChangeAspect="1"/>
          </p:cNvPicPr>
          <p:nvPr/>
        </p:nvPicPr>
        <p:blipFill>
          <a:blip r:embed="rId3"/>
          <a:stretch>
            <a:fillRect/>
          </a:stretch>
        </p:blipFill>
        <p:spPr>
          <a:xfrm>
            <a:off x="1070976" y="692460"/>
            <a:ext cx="6641925" cy="3813380"/>
          </a:xfrm>
          <a:prstGeom prst="rect">
            <a:avLst/>
          </a:prstGeom>
        </p:spPr>
      </p:pic>
    </p:spTree>
    <p:extLst>
      <p:ext uri="{BB962C8B-B14F-4D97-AF65-F5344CB8AC3E}">
        <p14:creationId xmlns:p14="http://schemas.microsoft.com/office/powerpoint/2010/main" val="260929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p:cNvSpPr>
            <a:spLocks noGrp="1"/>
          </p:cNvSpPr>
          <p:nvPr>
            <p:ph type="ctrTitle"/>
          </p:nvPr>
        </p:nvSpPr>
        <p:spPr>
          <a:xfrm>
            <a:off x="234496" y="10913"/>
            <a:ext cx="8675008" cy="663252"/>
          </a:xfrm>
        </p:spPr>
        <p:txBody>
          <a:bodyPr rtlCol="0">
            <a:noAutofit/>
          </a:bodyPr>
          <a:lstStyle/>
          <a:p>
            <a:pPr>
              <a:defRPr/>
            </a:pPr>
            <a:r>
              <a:rPr lang="en-US" sz="2200" b="1" dirty="0"/>
              <a:t>The Renewal Process</a:t>
            </a:r>
            <a:endParaRPr lang="en-US" sz="2200" b="1" strike="sngStrike" dirty="0"/>
          </a:p>
        </p:txBody>
      </p:sp>
      <p:sp>
        <p:nvSpPr>
          <p:cNvPr id="5" name="Content Placeholder 4">
            <a:extLst>
              <a:ext uri="{FF2B5EF4-FFF2-40B4-BE49-F238E27FC236}">
                <a16:creationId xmlns:a16="http://schemas.microsoft.com/office/drawing/2014/main" id="{0F60A146-37AB-4135-8D45-4775A2E90F9B}"/>
              </a:ext>
            </a:extLst>
          </p:cNvPr>
          <p:cNvSpPr>
            <a:spLocks noGrp="1"/>
          </p:cNvSpPr>
          <p:nvPr>
            <p:ph type="body" sz="quarter" idx="10"/>
          </p:nvPr>
        </p:nvSpPr>
        <p:spPr>
          <a:xfrm>
            <a:off x="410553" y="832751"/>
            <a:ext cx="8048573" cy="3477998"/>
          </a:xfrm>
        </p:spPr>
        <p:txBody>
          <a:bodyPr/>
          <a:lstStyle/>
          <a:p>
            <a:pPr marL="285750" indent="-285750" fontAlgn="base">
              <a:spcBef>
                <a:spcPts val="600"/>
              </a:spcBef>
              <a:buFont typeface="Arial" panose="020B0604020202020204" pitchFamily="34" charset="0"/>
              <a:buChar char="•"/>
            </a:pPr>
            <a:r>
              <a:rPr lang="en-US" sz="1400" dirty="0">
                <a:ea typeface="ＭＳ Ｐゴシック"/>
              </a:rPr>
              <a:t>States must renew eligibility only once every 12 months for MAGI beneficiaries (most kids, adults, pregnant individuals, etc.) and at least once every 12 months for non-MAGI beneficiaries (e.g. aged, blind, disabled individuals). </a:t>
            </a:r>
          </a:p>
          <a:p>
            <a:pPr marL="285750" indent="-285750" fontAlgn="base">
              <a:spcBef>
                <a:spcPts val="600"/>
              </a:spcBef>
              <a:buFont typeface="Arial" panose="020B0604020202020204" pitchFamily="34" charset="0"/>
              <a:buChar char="•"/>
            </a:pPr>
            <a:r>
              <a:rPr lang="en-US" sz="1400" dirty="0">
                <a:ea typeface="ＭＳ Ｐゴシック"/>
              </a:rPr>
              <a:t>States must </a:t>
            </a:r>
            <a:r>
              <a:rPr lang="en-US" sz="1400" b="1" dirty="0">
                <a:ea typeface="ＭＳ Ｐゴシック"/>
              </a:rPr>
              <a:t>begin the renewal process </a:t>
            </a:r>
            <a:r>
              <a:rPr lang="en-US" sz="1400" dirty="0">
                <a:ea typeface="ＭＳ Ｐゴシック"/>
              </a:rPr>
              <a:t>by first attempting to redetermine eligibility based on reliable information available to the agency without requiring information from the individual (</a:t>
            </a:r>
            <a:r>
              <a:rPr lang="en-US" sz="1400" b="1" i="1" dirty="0">
                <a:ea typeface="ＭＳ Ｐゴシック"/>
              </a:rPr>
              <a:t>ex </a:t>
            </a:r>
            <a:r>
              <a:rPr lang="en-US" sz="1400" b="1" i="1" dirty="0" err="1">
                <a:ea typeface="ＭＳ Ｐゴシック"/>
              </a:rPr>
              <a:t>parte</a:t>
            </a:r>
            <a:r>
              <a:rPr lang="en-US" sz="1400" b="1" i="1" dirty="0">
                <a:ea typeface="ＭＳ Ｐゴシック"/>
              </a:rPr>
              <a:t> </a:t>
            </a:r>
            <a:r>
              <a:rPr lang="en-US" sz="1400" b="1" dirty="0">
                <a:ea typeface="ＭＳ Ｐゴシック"/>
              </a:rPr>
              <a:t>renewal</a:t>
            </a:r>
            <a:r>
              <a:rPr lang="en-US" sz="1400" dirty="0">
                <a:ea typeface="ＭＳ Ｐゴシック"/>
              </a:rPr>
              <a:t>, </a:t>
            </a:r>
            <a:r>
              <a:rPr lang="en-US" sz="1400" dirty="0"/>
              <a:t>also known as auto renewal, passive renewal, or administrative renewal</a:t>
            </a:r>
            <a:r>
              <a:rPr lang="en-US" sz="1400" dirty="0">
                <a:ea typeface="ＭＳ Ｐゴシック"/>
              </a:rPr>
              <a:t>).</a:t>
            </a:r>
            <a:endParaRPr lang="en-US" sz="1400" strike="sngStrike" dirty="0">
              <a:ea typeface="ＭＳ Ｐゴシック"/>
            </a:endParaRPr>
          </a:p>
          <a:p>
            <a:pPr marL="742950" lvl="1" indent="-285750" fontAlgn="base">
              <a:spcBef>
                <a:spcPts val="600"/>
              </a:spcBef>
              <a:buFont typeface="Wingdings" panose="05000000000000000000" pitchFamily="2" charset="2"/>
              <a:buChar char="§"/>
            </a:pPr>
            <a:r>
              <a:rPr lang="en-US" sz="1400" dirty="0">
                <a:latin typeface="Arial" panose="020B0604020202020204" pitchFamily="34" charset="0"/>
                <a:ea typeface="ＭＳ Ｐゴシック"/>
                <a:cs typeface="Arial" panose="020B0604020202020204" pitchFamily="34" charset="0"/>
              </a:rPr>
              <a:t>If available information is sufficient to determine continued eligibility, the state renews eligibility and sends a notice. </a:t>
            </a:r>
          </a:p>
          <a:p>
            <a:pPr marL="742950" lvl="1" indent="-285750" fontAlgn="base">
              <a:spcBef>
                <a:spcPts val="600"/>
              </a:spcBef>
              <a:buFont typeface="Wingdings" panose="05000000000000000000" pitchFamily="2" charset="2"/>
              <a:buChar char="§"/>
            </a:pPr>
            <a:r>
              <a:rPr lang="en-US" sz="1400" dirty="0">
                <a:latin typeface="Arial" panose="020B0604020202020204" pitchFamily="34" charset="0"/>
                <a:ea typeface="ＭＳ Ｐゴシック"/>
                <a:cs typeface="Arial" panose="020B0604020202020204" pitchFamily="34" charset="0"/>
              </a:rPr>
              <a:t>If available information is insufficient to determine continued eligibility, state sends a </a:t>
            </a:r>
            <a:r>
              <a:rPr lang="en-US" sz="1400" b="1" dirty="0">
                <a:latin typeface="Arial" panose="020B0604020202020204" pitchFamily="34" charset="0"/>
                <a:ea typeface="ＭＳ Ｐゴシック"/>
                <a:cs typeface="Arial" panose="020B0604020202020204" pitchFamily="34" charset="0"/>
              </a:rPr>
              <a:t>renewal form </a:t>
            </a:r>
            <a:r>
              <a:rPr lang="en-US" sz="1400" dirty="0">
                <a:latin typeface="Arial" panose="020B0604020202020204" pitchFamily="34" charset="0"/>
                <a:ea typeface="ＭＳ Ｐゴシック"/>
                <a:cs typeface="Arial" panose="020B0604020202020204" pitchFamily="34" charset="0"/>
              </a:rPr>
              <a:t>and requests additional information from the beneficiary. </a:t>
            </a:r>
          </a:p>
          <a:p>
            <a:pPr marL="1200150" lvl="2" indent="-285750">
              <a:spcAft>
                <a:spcPts val="200"/>
              </a:spcAft>
              <a:buFont typeface="Wingdings" panose="05000000000000000000" pitchFamily="2" charset="2"/>
              <a:buChar char="§"/>
            </a:pPr>
            <a:r>
              <a:rPr lang="en-US" sz="1400" dirty="0">
                <a:latin typeface="Arial" panose="020B0604020202020204" pitchFamily="34" charset="0"/>
                <a:cs typeface="Arial" panose="020B0604020202020204" pitchFamily="34" charset="0"/>
              </a:rPr>
              <a:t>For MAGI Medicaid, CHIP, and BHP, states must provide the individual at least 30 days to return the form. For Non-MAGI coverage, states must provide a reasonable time frame </a:t>
            </a:r>
          </a:p>
          <a:p>
            <a:pPr marL="323850" indent="-285750">
              <a:spcAft>
                <a:spcPts val="200"/>
              </a:spcAft>
              <a:buFont typeface="Wingdings" panose="05000000000000000000" pitchFamily="2" charset="2"/>
              <a:buChar char="§"/>
            </a:pPr>
            <a:r>
              <a:rPr lang="en-US" sz="1400" dirty="0"/>
              <a:t>If the Medicaid agency determines that an individual is ineligible for Medicaid, the state determines potential eligibility for other coverage like the Marketplace, and transfers the individual’s account information </a:t>
            </a:r>
            <a:r>
              <a:rPr lang="en-US" sz="1400" u="sng" dirty="0"/>
              <a:t>to the Marketplace</a:t>
            </a:r>
            <a:r>
              <a:rPr lang="en-US" sz="1400" dirty="0"/>
              <a:t> for a determination.</a:t>
            </a:r>
          </a:p>
        </p:txBody>
      </p:sp>
      <p:sp>
        <p:nvSpPr>
          <p:cNvPr id="2" name="Slide Number Placeholder 1">
            <a:extLst>
              <a:ext uri="{FF2B5EF4-FFF2-40B4-BE49-F238E27FC236}">
                <a16:creationId xmlns:a16="http://schemas.microsoft.com/office/drawing/2014/main" id="{BA30B2F6-F4AA-4B01-A63E-88650ED07622}"/>
              </a:ext>
            </a:extLst>
          </p:cNvPr>
          <p:cNvSpPr>
            <a:spLocks noGrp="1"/>
          </p:cNvSpPr>
          <p:nvPr>
            <p:ph type="sldNum" sz="quarter" idx="4"/>
          </p:nvPr>
        </p:nvSpPr>
        <p:spPr/>
        <p:txBody>
          <a:bodyPr/>
          <a:lstStyle/>
          <a:p>
            <a:r>
              <a:rPr lang="en-US" dirty="0"/>
              <a:t>7</a:t>
            </a:r>
          </a:p>
        </p:txBody>
      </p:sp>
    </p:spTree>
    <p:extLst>
      <p:ext uri="{BB962C8B-B14F-4D97-AF65-F5344CB8AC3E}">
        <p14:creationId xmlns:p14="http://schemas.microsoft.com/office/powerpoint/2010/main" val="39928096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p:cNvSpPr>
            <a:spLocks noGrp="1"/>
          </p:cNvSpPr>
          <p:nvPr>
            <p:ph type="ctrTitle"/>
          </p:nvPr>
        </p:nvSpPr>
        <p:spPr>
          <a:xfrm>
            <a:off x="263253" y="6295"/>
            <a:ext cx="8675008" cy="663252"/>
          </a:xfrm>
        </p:spPr>
        <p:txBody>
          <a:bodyPr rtlCol="0">
            <a:noAutofit/>
          </a:bodyPr>
          <a:lstStyle/>
          <a:p>
            <a:pPr>
              <a:defRPr/>
            </a:pPr>
            <a:r>
              <a:rPr lang="en-US" sz="2200" b="1" dirty="0"/>
              <a:t>Preparing for the Work Ahead</a:t>
            </a:r>
            <a:endParaRPr lang="en-US" sz="2200" b="1" strike="sngStrike" dirty="0"/>
          </a:p>
        </p:txBody>
      </p:sp>
      <p:sp>
        <p:nvSpPr>
          <p:cNvPr id="5" name="Content Placeholder 4">
            <a:extLst>
              <a:ext uri="{FF2B5EF4-FFF2-40B4-BE49-F238E27FC236}">
                <a16:creationId xmlns:a16="http://schemas.microsoft.com/office/drawing/2014/main" id="{0F60A146-37AB-4135-8D45-4775A2E90F9B}"/>
              </a:ext>
            </a:extLst>
          </p:cNvPr>
          <p:cNvSpPr>
            <a:spLocks noGrp="1"/>
          </p:cNvSpPr>
          <p:nvPr>
            <p:ph type="body" sz="quarter" idx="10"/>
          </p:nvPr>
        </p:nvSpPr>
        <p:spPr>
          <a:xfrm>
            <a:off x="396371" y="813593"/>
            <a:ext cx="8408771" cy="3477998"/>
          </a:xfrm>
        </p:spPr>
        <p:txBody>
          <a:bodyPr/>
          <a:lstStyle/>
          <a:p>
            <a:pPr marL="0" indent="0">
              <a:spcBef>
                <a:spcPts val="300"/>
              </a:spcBef>
              <a:buNone/>
            </a:pPr>
            <a:r>
              <a:rPr lang="en-US" sz="1400" b="1" dirty="0">
                <a:sym typeface="Constantia"/>
              </a:rPr>
              <a:t>Most states have been actively preparing for the end of the continuous enrollment condition for over a year. CMS has encouraged all states to: </a:t>
            </a:r>
          </a:p>
          <a:p>
            <a:pPr>
              <a:spcBef>
                <a:spcPts val="300"/>
              </a:spcBef>
              <a:spcAft>
                <a:spcPts val="200"/>
              </a:spcAft>
            </a:pPr>
            <a:r>
              <a:rPr lang="en-US" sz="1400" dirty="0">
                <a:sym typeface="Constantia"/>
              </a:rPr>
              <a:t>Develop an unwinding plan to prioritize and distribute renewals</a:t>
            </a:r>
          </a:p>
          <a:p>
            <a:pPr>
              <a:spcBef>
                <a:spcPts val="300"/>
              </a:spcBef>
              <a:spcAft>
                <a:spcPts val="200"/>
              </a:spcAft>
            </a:pPr>
            <a:r>
              <a:rPr lang="en-US" sz="1400" dirty="0">
                <a:sym typeface="Constantia"/>
              </a:rPr>
              <a:t>Obtain updated contact information to ensure that individuals receive information on redeterminations.</a:t>
            </a:r>
          </a:p>
          <a:p>
            <a:pPr>
              <a:spcBef>
                <a:spcPts val="300"/>
              </a:spcBef>
              <a:spcAft>
                <a:spcPts val="200"/>
              </a:spcAft>
            </a:pPr>
            <a:r>
              <a:rPr lang="en-US" sz="1400" dirty="0">
                <a:sym typeface="Constantia"/>
              </a:rPr>
              <a:t>Launch a robust outreach and communication plan for beneficiaries and stakeholders</a:t>
            </a:r>
          </a:p>
          <a:p>
            <a:pPr>
              <a:spcBef>
                <a:spcPts val="300"/>
              </a:spcBef>
              <a:spcAft>
                <a:spcPts val="200"/>
              </a:spcAft>
            </a:pPr>
            <a:r>
              <a:rPr lang="en-US" sz="1400" dirty="0">
                <a:sym typeface="Constantia"/>
              </a:rPr>
              <a:t>Engage community partners, health plans, and the provider community to amplify key messages and to provide assistance with renewals</a:t>
            </a:r>
          </a:p>
          <a:p>
            <a:pPr>
              <a:spcBef>
                <a:spcPts val="300"/>
              </a:spcBef>
              <a:spcAft>
                <a:spcPts val="200"/>
              </a:spcAft>
            </a:pPr>
            <a:endParaRPr lang="en-US" sz="1400" dirty="0">
              <a:sym typeface="Constantia"/>
            </a:endParaRPr>
          </a:p>
          <a:p>
            <a:pPr marL="0" indent="0">
              <a:spcBef>
                <a:spcPts val="300"/>
              </a:spcBef>
              <a:spcAft>
                <a:spcPts val="200"/>
              </a:spcAft>
              <a:buNone/>
            </a:pPr>
            <a:r>
              <a:rPr lang="en-US" sz="1400" b="1" dirty="0"/>
              <a:t>However, there are anticipated challenges to overcome: </a:t>
            </a:r>
          </a:p>
          <a:p>
            <a:pPr>
              <a:spcBef>
                <a:spcPts val="300"/>
              </a:spcBef>
              <a:spcAft>
                <a:spcPts val="200"/>
              </a:spcAft>
            </a:pPr>
            <a:r>
              <a:rPr lang="en-US" sz="1400" dirty="0">
                <a:sym typeface="Constantia"/>
              </a:rPr>
              <a:t>Large volume of renewals for states to complete</a:t>
            </a:r>
          </a:p>
          <a:p>
            <a:pPr>
              <a:spcBef>
                <a:spcPts val="300"/>
              </a:spcBef>
              <a:spcAft>
                <a:spcPts val="200"/>
              </a:spcAft>
            </a:pPr>
            <a:r>
              <a:rPr lang="en-US" sz="1400" dirty="0"/>
              <a:t>Workforce challenges and staffing shortages experienced by state Medicaid and CHIP agencies</a:t>
            </a:r>
            <a:endParaRPr lang="en-US" sz="1400" dirty="0">
              <a:sym typeface="Constantia"/>
            </a:endParaRPr>
          </a:p>
          <a:p>
            <a:pPr>
              <a:spcBef>
                <a:spcPts val="300"/>
              </a:spcBef>
              <a:spcAft>
                <a:spcPts val="200"/>
              </a:spcAft>
            </a:pPr>
            <a:r>
              <a:rPr lang="en-US" sz="1400" dirty="0">
                <a:sym typeface="Constantia"/>
              </a:rPr>
              <a:t>The l</a:t>
            </a:r>
            <a:r>
              <a:rPr lang="en-US" sz="1400" dirty="0"/>
              <a:t>ong length of time since many enrollees have had to complete a renewal</a:t>
            </a:r>
          </a:p>
          <a:p>
            <a:pPr>
              <a:spcBef>
                <a:spcPts val="300"/>
              </a:spcBef>
              <a:spcAft>
                <a:spcPts val="200"/>
              </a:spcAft>
            </a:pPr>
            <a:r>
              <a:rPr lang="en-US" sz="1400" dirty="0"/>
              <a:t>The likelihood of outdated mailing addresses and other contact information for enrollees</a:t>
            </a:r>
            <a:endParaRPr lang="en-US" sz="1400" dirty="0">
              <a:sym typeface="Constantia"/>
            </a:endParaRPr>
          </a:p>
          <a:p>
            <a:pPr>
              <a:spcBef>
                <a:spcPts val="300"/>
              </a:spcBef>
              <a:spcAft>
                <a:spcPts val="200"/>
              </a:spcAft>
            </a:pPr>
            <a:endParaRPr lang="en-US" sz="1400" dirty="0">
              <a:sym typeface="Constantia"/>
            </a:endParaRPr>
          </a:p>
          <a:p>
            <a:pPr marL="0" indent="0">
              <a:spcBef>
                <a:spcPts val="300"/>
              </a:spcBef>
              <a:spcAft>
                <a:spcPts val="200"/>
              </a:spcAft>
              <a:buNone/>
            </a:pPr>
            <a:r>
              <a:rPr lang="en-US" sz="1400" b="1" dirty="0"/>
              <a:t>Multiple resources are available to support both states and partners in this effort.</a:t>
            </a:r>
          </a:p>
        </p:txBody>
      </p:sp>
      <p:sp>
        <p:nvSpPr>
          <p:cNvPr id="2" name="Slide Number Placeholder 1">
            <a:extLst>
              <a:ext uri="{FF2B5EF4-FFF2-40B4-BE49-F238E27FC236}">
                <a16:creationId xmlns:a16="http://schemas.microsoft.com/office/drawing/2014/main" id="{BA30B2F6-F4AA-4B01-A63E-88650ED07622}"/>
              </a:ext>
            </a:extLst>
          </p:cNvPr>
          <p:cNvSpPr>
            <a:spLocks noGrp="1"/>
          </p:cNvSpPr>
          <p:nvPr>
            <p:ph type="sldNum" sz="quarter" idx="4"/>
          </p:nvPr>
        </p:nvSpPr>
        <p:spPr/>
        <p:txBody>
          <a:bodyPr/>
          <a:lstStyle/>
          <a:p>
            <a:fld id="{48F63A3B-78C7-47BE-AE5E-E10140E04643}" type="slidenum">
              <a:rPr lang="en-US" smtClean="0"/>
              <a:pPr/>
              <a:t>8</a:t>
            </a:fld>
            <a:endParaRPr lang="en-US" dirty="0"/>
          </a:p>
        </p:txBody>
      </p:sp>
    </p:spTree>
    <p:extLst>
      <p:ext uri="{BB962C8B-B14F-4D97-AF65-F5344CB8AC3E}">
        <p14:creationId xmlns:p14="http://schemas.microsoft.com/office/powerpoint/2010/main" val="36060240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F6FF5-6091-40F4-B118-EF755FDB282C}"/>
              </a:ext>
            </a:extLst>
          </p:cNvPr>
          <p:cNvSpPr>
            <a:spLocks noGrp="1"/>
          </p:cNvSpPr>
          <p:nvPr>
            <p:ph type="ctrTitle"/>
          </p:nvPr>
        </p:nvSpPr>
        <p:spPr>
          <a:xfrm>
            <a:off x="182545" y="426599"/>
            <a:ext cx="6858000" cy="558786"/>
          </a:xfrm>
        </p:spPr>
        <p:txBody>
          <a:bodyPr/>
          <a:lstStyle/>
          <a:p>
            <a:r>
              <a:rPr lang="en-US" sz="2800" b="1" dirty="0"/>
              <a:t>Medicaid.gov/Unwinding:</a:t>
            </a:r>
            <a:br>
              <a:rPr lang="en-US" sz="2400" b="1" dirty="0"/>
            </a:br>
            <a:r>
              <a:rPr lang="en-US" sz="2000" b="1" dirty="0"/>
              <a:t>Resource Page for States and Partners</a:t>
            </a:r>
            <a:endParaRPr lang="en-US" sz="2400" b="1" dirty="0"/>
          </a:p>
        </p:txBody>
      </p:sp>
      <p:sp>
        <p:nvSpPr>
          <p:cNvPr id="4" name="Slide Number Placeholder 3">
            <a:extLst>
              <a:ext uri="{FF2B5EF4-FFF2-40B4-BE49-F238E27FC236}">
                <a16:creationId xmlns:a16="http://schemas.microsoft.com/office/drawing/2014/main" id="{CFAA66E9-3E9E-48EA-A314-517FDAEC3811}"/>
              </a:ext>
            </a:extLst>
          </p:cNvPr>
          <p:cNvSpPr>
            <a:spLocks noGrp="1"/>
          </p:cNvSpPr>
          <p:nvPr>
            <p:ph type="sldNum" sz="quarter" idx="4"/>
          </p:nvPr>
        </p:nvSpPr>
        <p:spPr/>
        <p:txBody>
          <a:bodyPr/>
          <a:lstStyle/>
          <a:p>
            <a:fld id="{48F63A3B-78C7-47BE-AE5E-E10140E04643}" type="slidenum">
              <a:rPr lang="en-US" smtClean="0"/>
              <a:pPr/>
              <a:t>9</a:t>
            </a:fld>
            <a:endParaRPr lang="en-US" dirty="0"/>
          </a:p>
        </p:txBody>
      </p:sp>
      <p:pic>
        <p:nvPicPr>
          <p:cNvPr id="8" name="Picture 7" descr="medicaid.gov update 2.PNG">
            <a:extLst>
              <a:ext uri="{FF2B5EF4-FFF2-40B4-BE49-F238E27FC236}">
                <a16:creationId xmlns:a16="http://schemas.microsoft.com/office/drawing/2014/main" id="{1AFC2FC5-F24A-4728-AEC4-79503D72E921}"/>
              </a:ext>
            </a:extLst>
          </p:cNvPr>
          <p:cNvPicPr>
            <a:picLocks noChangeAspect="1"/>
          </p:cNvPicPr>
          <p:nvPr/>
        </p:nvPicPr>
        <p:blipFill>
          <a:blip r:embed="rId3"/>
          <a:stretch>
            <a:fillRect/>
          </a:stretch>
        </p:blipFill>
        <p:spPr>
          <a:xfrm>
            <a:off x="271849" y="1214050"/>
            <a:ext cx="3487985" cy="2011015"/>
          </a:xfrm>
          <a:prstGeom prst="rect">
            <a:avLst/>
          </a:prstGeom>
          <a:ln>
            <a:solidFill>
              <a:schemeClr val="tx1"/>
            </a:solidFill>
          </a:ln>
        </p:spPr>
      </p:pic>
      <p:pic>
        <p:nvPicPr>
          <p:cNvPr id="9" name="Picture 8">
            <a:extLst>
              <a:ext uri="{FF2B5EF4-FFF2-40B4-BE49-F238E27FC236}">
                <a16:creationId xmlns:a16="http://schemas.microsoft.com/office/drawing/2014/main" id="{E9D99711-8E3D-49F5-8B78-D4CE03BB78C9}"/>
              </a:ext>
            </a:extLst>
          </p:cNvPr>
          <p:cNvPicPr>
            <a:picLocks noChangeAspect="1"/>
          </p:cNvPicPr>
          <p:nvPr/>
        </p:nvPicPr>
        <p:blipFill>
          <a:blip r:embed="rId4"/>
          <a:stretch>
            <a:fillRect/>
          </a:stretch>
        </p:blipFill>
        <p:spPr>
          <a:xfrm>
            <a:off x="4500370" y="1145444"/>
            <a:ext cx="2540175" cy="1913003"/>
          </a:xfrm>
          <a:prstGeom prst="rect">
            <a:avLst/>
          </a:prstGeom>
        </p:spPr>
      </p:pic>
      <p:pic>
        <p:nvPicPr>
          <p:cNvPr id="10" name="Picture 9">
            <a:extLst>
              <a:ext uri="{FF2B5EF4-FFF2-40B4-BE49-F238E27FC236}">
                <a16:creationId xmlns:a16="http://schemas.microsoft.com/office/drawing/2014/main" id="{C0F08D39-4207-4D63-B10B-3421FE4CE2AB}"/>
              </a:ext>
            </a:extLst>
          </p:cNvPr>
          <p:cNvPicPr>
            <a:picLocks noChangeAspect="1"/>
          </p:cNvPicPr>
          <p:nvPr/>
        </p:nvPicPr>
        <p:blipFill>
          <a:blip r:embed="rId5"/>
          <a:stretch>
            <a:fillRect/>
          </a:stretch>
        </p:blipFill>
        <p:spPr>
          <a:xfrm>
            <a:off x="2584426" y="2160784"/>
            <a:ext cx="2188291" cy="2265776"/>
          </a:xfrm>
          <a:prstGeom prst="rect">
            <a:avLst/>
          </a:prstGeom>
          <a:ln>
            <a:solidFill>
              <a:schemeClr val="accent1"/>
            </a:solidFill>
          </a:ln>
        </p:spPr>
      </p:pic>
      <p:pic>
        <p:nvPicPr>
          <p:cNvPr id="11" name="Picture 10" descr="toolkit update.PNG">
            <a:extLst>
              <a:ext uri="{FF2B5EF4-FFF2-40B4-BE49-F238E27FC236}">
                <a16:creationId xmlns:a16="http://schemas.microsoft.com/office/drawing/2014/main" id="{34B9A1A2-1AB4-4902-BA00-9AACEE44BBBA}"/>
              </a:ext>
            </a:extLst>
          </p:cNvPr>
          <p:cNvPicPr>
            <a:picLocks noChangeAspect="1"/>
          </p:cNvPicPr>
          <p:nvPr/>
        </p:nvPicPr>
        <p:blipFill>
          <a:blip r:embed="rId6"/>
          <a:stretch>
            <a:fillRect/>
          </a:stretch>
        </p:blipFill>
        <p:spPr>
          <a:xfrm>
            <a:off x="6741030" y="2168114"/>
            <a:ext cx="2080102" cy="2133568"/>
          </a:xfrm>
          <a:prstGeom prst="rect">
            <a:avLst/>
          </a:prstGeom>
          <a:ln>
            <a:solidFill>
              <a:schemeClr val="tx1"/>
            </a:solidFill>
          </a:ln>
        </p:spPr>
      </p:pic>
    </p:spTree>
    <p:extLst>
      <p:ext uri="{BB962C8B-B14F-4D97-AF65-F5344CB8AC3E}">
        <p14:creationId xmlns:p14="http://schemas.microsoft.com/office/powerpoint/2010/main" val="243491797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nAMZchispB7Fwns2QhDaMA"/>
</p:tagLst>
</file>

<file path=ppt/theme/theme1.xml><?xml version="1.0" encoding="utf-8"?>
<a:theme xmlns:a="http://schemas.openxmlformats.org/drawingml/2006/main" name="7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MMI blu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8_Custom Design">
  <a:themeElements>
    <a:clrScheme name="CMS Color Scheme">
      <a:dk1>
        <a:sysClr val="windowText" lastClr="000000"/>
      </a:dk1>
      <a:lt1>
        <a:sysClr val="window" lastClr="FFFFFF"/>
      </a:lt1>
      <a:dk2>
        <a:srgbClr val="44546A"/>
      </a:dk2>
      <a:lt2>
        <a:srgbClr val="E7E6E6"/>
      </a:lt2>
      <a:accent1>
        <a:srgbClr val="004986"/>
      </a:accent1>
      <a:accent2>
        <a:srgbClr val="FFD004"/>
      </a:accent2>
      <a:accent3>
        <a:srgbClr val="6891B6"/>
      </a:accent3>
      <a:accent4>
        <a:srgbClr val="9FCBED"/>
      </a:accent4>
      <a:accent5>
        <a:srgbClr val="EBF4FB"/>
      </a:accent5>
      <a:accent6>
        <a:srgbClr val="D0CECE"/>
      </a:accent6>
      <a:hlink>
        <a:srgbClr val="0563C1"/>
      </a:hlink>
      <a:folHlink>
        <a:srgbClr val="0563C1"/>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CMMI blu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9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0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C99BFE88DEA9142B2B812AB689A2D2C" ma:contentTypeVersion="10" ma:contentTypeDescription="Create a new document." ma:contentTypeScope="" ma:versionID="2bcec2006f81128709719e9f076d64a8">
  <xsd:schema xmlns:xsd="http://www.w3.org/2001/XMLSchema" xmlns:xs="http://www.w3.org/2001/XMLSchema" xmlns:p="http://schemas.microsoft.com/office/2006/metadata/properties" xmlns:ns2="06fb3a4c-cbd9-4204-bb74-a9edc3ca606b" targetNamespace="http://schemas.microsoft.com/office/2006/metadata/properties" ma:root="true" ma:fieldsID="cde73e93604b97030c2cbfdc8efbdea9" ns2:_="">
    <xsd:import namespace="06fb3a4c-cbd9-4204-bb74-a9edc3ca606b"/>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fb3a4c-cbd9-4204-bb74-a9edc3ca606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haredContentType xmlns="Microsoft.SharePoint.Taxonomy.ContentTypeSync" SourceId="86a8e296-5f29-4af2-954b-0de0d1e1f8bc" ContentTypeId="0x0101" PreviousValue="false"/>
</file>

<file path=customXml/itemProps1.xml><?xml version="1.0" encoding="utf-8"?>
<ds:datastoreItem xmlns:ds="http://schemas.openxmlformats.org/officeDocument/2006/customXml" ds:itemID="{1AB00D63-3C8A-492D-99F5-ABAB68B2D9E1}">
  <ds:schemaRefs>
    <ds:schemaRef ds:uri="http://schemas.microsoft.com/office/2006/documentManagement/types"/>
    <ds:schemaRef ds:uri="http://schemas.microsoft.com/office/2006/metadata/properties"/>
    <ds:schemaRef ds:uri="http://purl.org/dc/elements/1.1/"/>
    <ds:schemaRef ds:uri="http://schemas.openxmlformats.org/package/2006/metadata/core-properties"/>
    <ds:schemaRef ds:uri="http://purl.org/dc/terms/"/>
    <ds:schemaRef ds:uri="http://schemas.microsoft.com/office/infopath/2007/PartnerControls"/>
    <ds:schemaRef ds:uri="06fb3a4c-cbd9-4204-bb74-a9edc3ca606b"/>
    <ds:schemaRef ds:uri="http://www.w3.org/XML/1998/namespace"/>
    <ds:schemaRef ds:uri="http://purl.org/dc/dcmitype/"/>
  </ds:schemaRefs>
</ds:datastoreItem>
</file>

<file path=customXml/itemProps2.xml><?xml version="1.0" encoding="utf-8"?>
<ds:datastoreItem xmlns:ds="http://schemas.openxmlformats.org/officeDocument/2006/customXml" ds:itemID="{1FE831BF-C1BB-477A-A13A-2BC9B9C4D33F}">
  <ds:schemaRefs>
    <ds:schemaRef ds:uri="http://schemas.microsoft.com/sharepoint/v3/contenttype/forms"/>
  </ds:schemaRefs>
</ds:datastoreItem>
</file>

<file path=customXml/itemProps3.xml><?xml version="1.0" encoding="utf-8"?>
<ds:datastoreItem xmlns:ds="http://schemas.openxmlformats.org/officeDocument/2006/customXml" ds:itemID="{99E5987C-6556-4893-8957-54C4267C4A6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6fb3a4c-cbd9-4204-bb74-a9edc3ca60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243BE69C-4C76-41C7-89D8-AE935692BB09}">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otalTime>38879</TotalTime>
  <Words>6170</Words>
  <Application>Microsoft Office PowerPoint</Application>
  <PresentationFormat>On-screen Show (16:9)</PresentationFormat>
  <Paragraphs>324</Paragraphs>
  <Slides>18</Slides>
  <Notes>18</Notes>
  <HiddenSlides>0</HiddenSlides>
  <MMClips>0</MMClips>
  <ScaleCrop>false</ScaleCrop>
  <HeadingPairs>
    <vt:vector size="8" baseType="variant">
      <vt:variant>
        <vt:lpstr>Fonts Used</vt:lpstr>
      </vt:variant>
      <vt:variant>
        <vt:i4>10</vt:i4>
      </vt:variant>
      <vt:variant>
        <vt:lpstr>Theme</vt:lpstr>
      </vt:variant>
      <vt:variant>
        <vt:i4>6</vt:i4>
      </vt:variant>
      <vt:variant>
        <vt:lpstr>Embedded OLE Servers</vt:lpstr>
      </vt:variant>
      <vt:variant>
        <vt:i4>1</vt:i4>
      </vt:variant>
      <vt:variant>
        <vt:lpstr>Slide Titles</vt:lpstr>
      </vt:variant>
      <vt:variant>
        <vt:i4>18</vt:i4>
      </vt:variant>
    </vt:vector>
  </HeadingPairs>
  <TitlesOfParts>
    <vt:vector size="35" baseType="lpstr">
      <vt:lpstr>ＭＳ Ｐゴシック</vt:lpstr>
      <vt:lpstr>Arial</vt:lpstr>
      <vt:lpstr>Arial,Sans-Serif</vt:lpstr>
      <vt:lpstr>Avenir Medium</vt:lpstr>
      <vt:lpstr>Calibri</vt:lpstr>
      <vt:lpstr>Calibri Light</vt:lpstr>
      <vt:lpstr>Constantia</vt:lpstr>
      <vt:lpstr>System Font Regular</vt:lpstr>
      <vt:lpstr>Tahoma</vt:lpstr>
      <vt:lpstr>Wingdings</vt:lpstr>
      <vt:lpstr>7_Custom Design</vt:lpstr>
      <vt:lpstr>CMMI blue</vt:lpstr>
      <vt:lpstr>8_Custom Design</vt:lpstr>
      <vt:lpstr>1_CMMI blue</vt:lpstr>
      <vt:lpstr>9_Custom Design</vt:lpstr>
      <vt:lpstr>10_Custom Design</vt:lpstr>
      <vt:lpstr>think-cell Slide</vt:lpstr>
      <vt:lpstr>The End of the Continuous Enrollment Condition: What Partners Need to Know About Medicaid and CHIP Coverage </vt:lpstr>
      <vt:lpstr>Medicaid &amp; CHIP Today: Enrollment Is at an All-Time High</vt:lpstr>
      <vt:lpstr>Ending the COVID-19 Continuous Enrollment Condition</vt:lpstr>
      <vt:lpstr>Resuming Normal Eligibility and Enrollment Operations: Expectations of States</vt:lpstr>
      <vt:lpstr>First Unwinding-Related Renewals Initiated, by Month</vt:lpstr>
      <vt:lpstr>Effective Date of First Anticipated Terminations, by Month</vt:lpstr>
      <vt:lpstr>The Renewal Process</vt:lpstr>
      <vt:lpstr>Preparing for the Work Ahead</vt:lpstr>
      <vt:lpstr>Medicaid.gov/Unwinding: Resource Page for States and Partners</vt:lpstr>
      <vt:lpstr>Medicaid.gov/Renewals:  Resources for Medicaid and CHIP Enrollees</vt:lpstr>
      <vt:lpstr>Communications Strategy </vt:lpstr>
      <vt:lpstr>Medicaid and CHIP Continuous Eligibility Renewals: A Communications Toolkit</vt:lpstr>
      <vt:lpstr>Sample Communications Toolkit Materials</vt:lpstr>
      <vt:lpstr>Call to Action and Key Messages for Partners</vt:lpstr>
      <vt:lpstr>Medicaid Unwinding Special Enrollment Period (SEP)</vt:lpstr>
      <vt:lpstr>How to Get Help Applying for Marketplace Coverage</vt:lpstr>
      <vt:lpstr> South Carolina Statewide Navigator</vt:lpstr>
      <vt:lpstr>Contact Information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Preparing Partners for the End of the PHE: Medicaid and CHIP Coverage</dc:title>
  <dc:subject>Preparing for the End of the COVID-19 Public Health Emergency: What Partners Need to Know About Medicaid and CHIP Coverage.</dc:subject>
  <dc:creator>Centers for Medicare and Medicaid Services</dc:creator>
  <cp:keywords>Unwinding, PHE, Medicaid, CHIP, Outreach, Eligibility &amp; Enrollment, CMS, Public Health Emergency, COVID-19, State Medicaid Agency</cp:keywords>
  <dc:description/>
  <cp:lastModifiedBy>Rhonda Hunter</cp:lastModifiedBy>
  <cp:revision>2419</cp:revision>
  <dcterms:created xsi:type="dcterms:W3CDTF">2017-09-22T15:24:43Z</dcterms:created>
  <dcterms:modified xsi:type="dcterms:W3CDTF">2023-05-09T20:08:25Z</dcterms:modified>
  <cp:category/>
  <dc:language>English</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0x010100EC99BFE88DEA9142B2B812AB689A2D2C</vt:lpwstr>
  </property>
  <property fmtid="{D5CDD505-2E9C-101B-9397-08002B2CF9AE}" pid="4" name="TaxKeyword">
    <vt:lpwstr/>
  </property>
  <property fmtid="{D5CDD505-2E9C-101B-9397-08002B2CF9AE}" pid="5" name="_dlc_DocIdItemGuid">
    <vt:lpwstr>40f1ffad-4fe5-4f91-8f02-ff6947e34804</vt:lpwstr>
  </property>
</Properties>
</file>